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4"/>
  </p:sldMasterIdLst>
  <p:notesMasterIdLst>
    <p:notesMasterId r:id="rId18"/>
  </p:notesMasterIdLst>
  <p:sldIdLst>
    <p:sldId id="256" r:id="rId5"/>
    <p:sldId id="257" r:id="rId6"/>
    <p:sldId id="258" r:id="rId7"/>
    <p:sldId id="3309" r:id="rId8"/>
    <p:sldId id="3311" r:id="rId9"/>
    <p:sldId id="3310" r:id="rId10"/>
    <p:sldId id="3312" r:id="rId11"/>
    <p:sldId id="3313" r:id="rId12"/>
    <p:sldId id="3314" r:id="rId13"/>
    <p:sldId id="3315" r:id="rId14"/>
    <p:sldId id="3316" r:id="rId15"/>
    <p:sldId id="3318" r:id="rId16"/>
    <p:sldId id="331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A11EAE-6B80-4DF2-B272-DE38798D0D3F}" v="159" dt="2022-09-27T16:51:35.2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2" autoAdjust="0"/>
    <p:restoredTop sz="67588" autoAdjust="0"/>
  </p:normalViewPr>
  <p:slideViewPr>
    <p:cSldViewPr snapToGrid="0">
      <p:cViewPr varScale="1">
        <p:scale>
          <a:sx n="58" d="100"/>
          <a:sy n="58" d="100"/>
        </p:scale>
        <p:origin x="1421"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B569DD-A6EC-4FA9-9B3C-7790E26FF1EF}" type="datetimeFigureOut">
              <a:rPr lang="en-GB" smtClean="0"/>
              <a:t>27/09/2022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14C7AE-8A44-4140-A14F-772FB6E37149}" type="slidenum">
              <a:rPr lang="en-GB" smtClean="0"/>
              <a:t>‹#›</a:t>
            </a:fld>
            <a:endParaRPr lang="en-GB"/>
          </a:p>
        </p:txBody>
      </p:sp>
    </p:spTree>
    <p:extLst>
      <p:ext uri="{BB962C8B-B14F-4D97-AF65-F5344CB8AC3E}">
        <p14:creationId xmlns:p14="http://schemas.microsoft.com/office/powerpoint/2010/main" val="4267989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Safeguarding as socio-political concept… justification of intervention? We are all vulnerable – Climbie…</a:t>
            </a:r>
          </a:p>
          <a:p>
            <a:r>
              <a:rPr lang="en-US" dirty="0"/>
              <a:t>Phronesis? Always err on the side of caution.</a:t>
            </a:r>
          </a:p>
          <a:p>
            <a:r>
              <a:rPr lang="en-US" dirty="0"/>
              <a:t>Read/ and co-read with a ‘critical eye’  - share/discuss your thoughts/findings?</a:t>
            </a:r>
          </a:p>
          <a:p>
            <a:r>
              <a:rPr lang="en-US" dirty="0"/>
              <a:t>What does this document do? What doesn’t it do?</a:t>
            </a:r>
          </a:p>
          <a:p>
            <a:r>
              <a:rPr lang="en-US" dirty="0"/>
              <a:t>Who is this for/about?</a:t>
            </a:r>
          </a:p>
          <a:p>
            <a:r>
              <a:rPr lang="en-US" dirty="0"/>
              <a:t>Do they know about it and its significance/implications/consequences?</a:t>
            </a:r>
          </a:p>
          <a:p>
            <a:r>
              <a:rPr lang="en-US" dirty="0"/>
              <a:t>Accessibility in terms of storage/summary/language?</a:t>
            </a:r>
          </a:p>
          <a:p>
            <a:r>
              <a:rPr lang="en-US" dirty="0"/>
              <a:t>Where displayed?</a:t>
            </a:r>
          </a:p>
          <a:p>
            <a:r>
              <a:rPr lang="en-US" dirty="0"/>
              <a:t>Summary for children and young people?</a:t>
            </a:r>
          </a:p>
          <a:p>
            <a:endParaRPr lang="en-GB" dirty="0"/>
          </a:p>
          <a:p>
            <a:r>
              <a:rPr lang="en-GB" dirty="0"/>
              <a:t>If nationally written/applicability?</a:t>
            </a:r>
          </a:p>
          <a:p>
            <a:endParaRPr lang="en-GB" dirty="0"/>
          </a:p>
          <a:p>
            <a:r>
              <a:rPr lang="en-GB" dirty="0"/>
              <a:t>Living document?</a:t>
            </a:r>
          </a:p>
          <a:p>
            <a:r>
              <a:rPr lang="en-GB" dirty="0"/>
              <a:t>Who is responsible?</a:t>
            </a:r>
          </a:p>
          <a:p>
            <a:r>
              <a:rPr lang="en-GB" dirty="0"/>
              <a:t>Review?</a:t>
            </a:r>
          </a:p>
          <a:p>
            <a:endParaRPr lang="en-GB" dirty="0"/>
          </a:p>
          <a:p>
            <a:r>
              <a:rPr lang="en-GB" dirty="0"/>
              <a:t>Actions</a:t>
            </a:r>
          </a:p>
          <a:p>
            <a:endParaRPr lang="en-GB" dirty="0"/>
          </a:p>
          <a:p>
            <a:r>
              <a:rPr lang="en-GB" dirty="0"/>
              <a:t>Theological Reflections?</a:t>
            </a:r>
            <a:endParaRPr lang="en-US" dirty="0"/>
          </a:p>
        </p:txBody>
      </p:sp>
      <p:sp>
        <p:nvSpPr>
          <p:cNvPr id="4" name="Slide Number Placeholder 3"/>
          <p:cNvSpPr>
            <a:spLocks noGrp="1"/>
          </p:cNvSpPr>
          <p:nvPr>
            <p:ph type="sldNum" sz="quarter" idx="5"/>
          </p:nvPr>
        </p:nvSpPr>
        <p:spPr/>
        <p:txBody>
          <a:bodyPr/>
          <a:lstStyle/>
          <a:p>
            <a:fld id="{1814C7AE-8A44-4140-A14F-772FB6E37149}" type="slidenum">
              <a:rPr lang="en-GB" smtClean="0"/>
              <a:t>4</a:t>
            </a:fld>
            <a:endParaRPr lang="en-GB"/>
          </a:p>
        </p:txBody>
      </p:sp>
    </p:spTree>
    <p:extLst>
      <p:ext uri="{BB962C8B-B14F-4D97-AF65-F5344CB8AC3E}">
        <p14:creationId xmlns:p14="http://schemas.microsoft.com/office/powerpoint/2010/main" val="1155958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p.60 and 61-62</a:t>
            </a:r>
            <a:endParaRPr lang="en-GB" dirty="0"/>
          </a:p>
        </p:txBody>
      </p:sp>
      <p:sp>
        <p:nvSpPr>
          <p:cNvPr id="4" name="Slide Number Placeholder 3"/>
          <p:cNvSpPr>
            <a:spLocks noGrp="1"/>
          </p:cNvSpPr>
          <p:nvPr>
            <p:ph type="sldNum" sz="quarter" idx="5"/>
          </p:nvPr>
        </p:nvSpPr>
        <p:spPr/>
        <p:txBody>
          <a:bodyPr/>
          <a:lstStyle/>
          <a:p>
            <a:fld id="{1814C7AE-8A44-4140-A14F-772FB6E37149}" type="slidenum">
              <a:rPr lang="en-GB" smtClean="0"/>
              <a:t>13</a:t>
            </a:fld>
            <a:endParaRPr lang="en-GB"/>
          </a:p>
        </p:txBody>
      </p:sp>
    </p:spTree>
    <p:extLst>
      <p:ext uri="{BB962C8B-B14F-4D97-AF65-F5344CB8AC3E}">
        <p14:creationId xmlns:p14="http://schemas.microsoft.com/office/powerpoint/2010/main" val="981965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9/27/2022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93982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9/27/2022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34446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9/27/2022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706564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0051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DD82B9-B8EE-4375-B6FF-88FA6ABB15D9}" type="datetime1">
              <a:rPr lang="en-US" smtClean="0"/>
              <a:t>9/27/2022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4958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497495-0637-405E-AE64-5CC7506D51F5}" type="datetime1">
              <a:rPr lang="en-US" smtClean="0"/>
              <a:t>9/27/2022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94167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9/27/2022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04491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9/27/2022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42496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9/27/2022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50561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38443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82884F1-FFEA-405F-9602-3DCA865EDA4E}" type="datetime1">
              <a:rPr lang="en-US" smtClean="0"/>
              <a:t>9/27/2022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873234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9/27/2022</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75957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291B17-9318-49DB-B28B-6E5994AE9581}" type="datetime1">
              <a:rPr lang="en-US" smtClean="0"/>
              <a:t>9/27/2022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1574823359"/>
      </p:ext>
    </p:extLst>
  </p:cSld>
  <p:clrMap bg1="dk1" tx1="lt1" bg2="dk2" tx2="lt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07CC6A66-5BB6-555D-6448-A4FC93051D1F}"/>
              </a:ext>
            </a:extLst>
          </p:cNvPr>
          <p:cNvPicPr>
            <a:picLocks noChangeAspect="1"/>
          </p:cNvPicPr>
          <p:nvPr/>
        </p:nvPicPr>
        <p:blipFill rotWithShape="1">
          <a:blip r:embed="rId2">
            <a:extLst>
              <a:ext uri="{28A0092B-C50C-407E-A947-70E740481C1C}">
                <a14:useLocalDpi xmlns:a14="http://schemas.microsoft.com/office/drawing/2010/main" val="0"/>
              </a:ext>
            </a:extLst>
          </a:blip>
          <a:srcRect t="5408" r="1" b="1"/>
          <a:stretch/>
        </p:blipFill>
        <p:spPr>
          <a:xfrm>
            <a:off x="876823" y="536739"/>
            <a:ext cx="10442806" cy="3358538"/>
          </a:xfrm>
          <a:prstGeom prst="rect">
            <a:avLst/>
          </a:prstGeom>
        </p:spPr>
      </p:pic>
      <p:sp>
        <p:nvSpPr>
          <p:cNvPr id="2" name="Title 1"/>
          <p:cNvSpPr>
            <a:spLocks noGrp="1"/>
          </p:cNvSpPr>
          <p:nvPr>
            <p:ph type="ctrTitle"/>
          </p:nvPr>
        </p:nvSpPr>
        <p:spPr>
          <a:xfrm>
            <a:off x="609599" y="4572000"/>
            <a:ext cx="10965141" cy="895244"/>
          </a:xfrm>
        </p:spPr>
        <p:txBody>
          <a:bodyPr>
            <a:normAutofit/>
          </a:bodyPr>
          <a:lstStyle/>
          <a:p>
            <a:r>
              <a:rPr lang="en-US" sz="4000">
                <a:solidFill>
                  <a:srgbClr val="FFFFFF"/>
                </a:solidFill>
              </a:rPr>
              <a:t>BA Year 2 PFG September 2022.</a:t>
            </a:r>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71" name="Rectangle 6166">
            <a:extLst>
              <a:ext uri="{FF2B5EF4-FFF2-40B4-BE49-F238E27FC236}">
                <a16:creationId xmlns:a16="http://schemas.microsoft.com/office/drawing/2014/main" id="{C5E6CFF1-2F42-4E10-9A97-F116F46F53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46" name="Picture 2" descr="Sponsored image">
            <a:extLst>
              <a:ext uri="{FF2B5EF4-FFF2-40B4-BE49-F238E27FC236}">
                <a16:creationId xmlns:a16="http://schemas.microsoft.com/office/drawing/2014/main" id="{2B739E99-8ACB-6E14-97B8-713A1C6509F4}"/>
              </a:ext>
            </a:extLst>
          </p:cNvPr>
          <p:cNvPicPr>
            <a:picLocks noGrp="1" noChangeAspect="1" noChangeArrowheads="1"/>
          </p:cNvPicPr>
          <p:nvPr>
            <p:ph sz="half" idx="2"/>
          </p:nvPr>
        </p:nvPicPr>
        <p:blipFill rotWithShape="1">
          <a:blip r:embed="rId2">
            <a:alphaModFix amt="35000"/>
            <a:extLst>
              <a:ext uri="{28A0092B-C50C-407E-A947-70E740481C1C}">
                <a14:useLocalDpi xmlns:a14="http://schemas.microsoft.com/office/drawing/2010/main" val="0"/>
              </a:ext>
            </a:extLst>
          </a:blip>
          <a:srcRect t="2470" b="12943"/>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7457008-0F99-4941-2912-729AE122E30B}"/>
              </a:ext>
            </a:extLst>
          </p:cNvPr>
          <p:cNvSpPr>
            <a:spLocks noGrp="1"/>
          </p:cNvSpPr>
          <p:nvPr>
            <p:ph type="title"/>
          </p:nvPr>
        </p:nvSpPr>
        <p:spPr>
          <a:xfrm>
            <a:off x="838201" y="1065862"/>
            <a:ext cx="3313164" cy="4726276"/>
          </a:xfrm>
        </p:spPr>
        <p:txBody>
          <a:bodyPr vert="horz" lIns="91440" tIns="45720" rIns="91440" bIns="45720" rtlCol="0" anchor="ctr">
            <a:normAutofit/>
          </a:bodyPr>
          <a:lstStyle/>
          <a:p>
            <a:pPr algn="r"/>
            <a:r>
              <a:rPr lang="en-US" sz="4000">
                <a:solidFill>
                  <a:srgbClr val="FFFFFF"/>
                </a:solidFill>
              </a:rPr>
              <a:t>Listening</a:t>
            </a:r>
          </a:p>
        </p:txBody>
      </p:sp>
      <p:cxnSp>
        <p:nvCxnSpPr>
          <p:cNvPr id="6172" name="Straight Connector 6168">
            <a:extLst>
              <a:ext uri="{FF2B5EF4-FFF2-40B4-BE49-F238E27FC236}">
                <a16:creationId xmlns:a16="http://schemas.microsoft.com/office/drawing/2014/main" id="{67182200-4859-4C8D-BCBB-55B245C28B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7267D5F-99DA-DD2E-AAE6-D5EC1FAE6AC1}"/>
              </a:ext>
            </a:extLst>
          </p:cNvPr>
          <p:cNvSpPr>
            <a:spLocks noGrp="1"/>
          </p:cNvSpPr>
          <p:nvPr>
            <p:ph sz="half" idx="1"/>
          </p:nvPr>
        </p:nvSpPr>
        <p:spPr>
          <a:xfrm>
            <a:off x="5155379" y="1065862"/>
            <a:ext cx="5744685" cy="4726276"/>
          </a:xfrm>
        </p:spPr>
        <p:txBody>
          <a:bodyPr vert="horz" lIns="91440" tIns="45720" rIns="91440" bIns="45720" rtlCol="0" anchor="ctr">
            <a:normAutofit/>
          </a:bodyPr>
          <a:lstStyle/>
          <a:p>
            <a:r>
              <a:rPr lang="en-US" dirty="0">
                <a:solidFill>
                  <a:srgbClr val="FFFFFF"/>
                </a:solidFill>
              </a:rPr>
              <a:t>To the person</a:t>
            </a:r>
          </a:p>
          <a:p>
            <a:r>
              <a:rPr lang="en-US" dirty="0">
                <a:solidFill>
                  <a:srgbClr val="FFFFFF"/>
                </a:solidFill>
              </a:rPr>
              <a:t>To what is being said, to what is not being said -  to context and inference</a:t>
            </a:r>
          </a:p>
          <a:p>
            <a:r>
              <a:rPr lang="en-US" dirty="0">
                <a:solidFill>
                  <a:srgbClr val="FFFFFF"/>
                </a:solidFill>
              </a:rPr>
              <a:t>Empathy</a:t>
            </a:r>
          </a:p>
          <a:p>
            <a:r>
              <a:rPr lang="en-US" dirty="0">
                <a:solidFill>
                  <a:srgbClr val="FFFFFF"/>
                </a:solidFill>
              </a:rPr>
              <a:t>Listening to The Holy Spirit</a:t>
            </a:r>
          </a:p>
          <a:p>
            <a:r>
              <a:rPr lang="en-US" dirty="0">
                <a:solidFill>
                  <a:srgbClr val="FFFFFF"/>
                </a:solidFill>
              </a:rPr>
              <a:t>Discerning when to speak and when not</a:t>
            </a:r>
          </a:p>
          <a:p>
            <a:r>
              <a:rPr lang="en-US" dirty="0">
                <a:solidFill>
                  <a:srgbClr val="FFFFFF"/>
                </a:solidFill>
              </a:rPr>
              <a:t>Affirming and praying for and with</a:t>
            </a:r>
          </a:p>
          <a:p>
            <a:r>
              <a:rPr lang="en-US" dirty="0">
                <a:solidFill>
                  <a:srgbClr val="FFFFFF"/>
                </a:solidFill>
              </a:rPr>
              <a:t>Support, challenge, actions and reflections</a:t>
            </a:r>
          </a:p>
        </p:txBody>
      </p:sp>
    </p:spTree>
    <p:extLst>
      <p:ext uri="{BB962C8B-B14F-4D97-AF65-F5344CB8AC3E}">
        <p14:creationId xmlns:p14="http://schemas.microsoft.com/office/powerpoint/2010/main" val="3940575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7" name="Rectangle 7176">
            <a:extLst>
              <a:ext uri="{FF2B5EF4-FFF2-40B4-BE49-F238E27FC236}">
                <a16:creationId xmlns:a16="http://schemas.microsoft.com/office/drawing/2014/main" id="{823AC064-BC96-4F32-8AE1-B2FD38754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96882" y="280374"/>
            <a:ext cx="11438793" cy="184425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42B226-B420-EC88-6187-FB80CAF8A799}"/>
              </a:ext>
            </a:extLst>
          </p:cNvPr>
          <p:cNvSpPr>
            <a:spLocks noGrp="1"/>
          </p:cNvSpPr>
          <p:nvPr>
            <p:ph type="title"/>
          </p:nvPr>
        </p:nvSpPr>
        <p:spPr>
          <a:xfrm>
            <a:off x="546351" y="433545"/>
            <a:ext cx="11139854" cy="930447"/>
          </a:xfrm>
        </p:spPr>
        <p:txBody>
          <a:bodyPr vert="horz" lIns="91440" tIns="45720" rIns="91440" bIns="45720" rtlCol="0" anchor="b">
            <a:normAutofit/>
          </a:bodyPr>
          <a:lstStyle/>
          <a:p>
            <a:pPr algn="ctr"/>
            <a:r>
              <a:rPr lang="en-US" sz="5400" dirty="0">
                <a:solidFill>
                  <a:srgbClr val="FFFFFF"/>
                </a:solidFill>
              </a:rPr>
              <a:t>John Mark Comer</a:t>
            </a:r>
          </a:p>
        </p:txBody>
      </p:sp>
      <p:cxnSp>
        <p:nvCxnSpPr>
          <p:cNvPr id="7179" name="Straight Connector 7178">
            <a:extLst>
              <a:ext uri="{FF2B5EF4-FFF2-40B4-BE49-F238E27FC236}">
                <a16:creationId xmlns:a16="http://schemas.microsoft.com/office/drawing/2014/main" id="{7E7C77BC-7138-40B1-A15B-20F57A49462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30078" y="1522292"/>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7170" name="Picture 2">
            <a:extLst>
              <a:ext uri="{FF2B5EF4-FFF2-40B4-BE49-F238E27FC236}">
                <a16:creationId xmlns:a16="http://schemas.microsoft.com/office/drawing/2014/main" id="{94B3EAEA-A9E1-E01C-972F-84A620FCBA38}"/>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1569403" y="2426818"/>
            <a:ext cx="2980244" cy="3997637"/>
          </a:xfrm>
          <a:prstGeom prst="rect">
            <a:avLst/>
          </a:prstGeom>
          <a:noFill/>
          <a:extLst>
            <a:ext uri="{909E8E84-426E-40DD-AFC4-6F175D3DCCD1}">
              <a14:hiddenFill xmlns:a14="http://schemas.microsoft.com/office/drawing/2010/main">
                <a:solidFill>
                  <a:srgbClr val="FFFFFF"/>
                </a:solidFill>
              </a14:hiddenFill>
            </a:ext>
          </a:extLst>
        </p:spPr>
      </p:pic>
      <p:cxnSp>
        <p:nvCxnSpPr>
          <p:cNvPr id="7181" name="Straight Connector 7180">
            <a:extLst>
              <a:ext uri="{FF2B5EF4-FFF2-40B4-BE49-F238E27FC236}">
                <a16:creationId xmlns:a16="http://schemas.microsoft.com/office/drawing/2014/main" id="{DB146403-F3D6-484B-B2ED-97F9565D037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16278" y="2596836"/>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7172" name="Picture 4" descr="John Mark Comer">
            <a:extLst>
              <a:ext uri="{FF2B5EF4-FFF2-40B4-BE49-F238E27FC236}">
                <a16:creationId xmlns:a16="http://schemas.microsoft.com/office/drawing/2014/main" id="{4385E52E-55AF-93BC-A280-F9084FFD80FF}"/>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tretch>
            <a:fillRect/>
          </a:stretch>
        </p:blipFill>
        <p:spPr bwMode="auto">
          <a:xfrm>
            <a:off x="6445073" y="2897980"/>
            <a:ext cx="5455917" cy="3055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0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B094F-3126-142B-8FD2-8347AE51B57C}"/>
              </a:ext>
            </a:extLst>
          </p:cNvPr>
          <p:cNvSpPr>
            <a:spLocks noGrp="1"/>
          </p:cNvSpPr>
          <p:nvPr>
            <p:ph type="title"/>
          </p:nvPr>
        </p:nvSpPr>
        <p:spPr>
          <a:xfrm>
            <a:off x="4965430" y="629268"/>
            <a:ext cx="6586491" cy="1286160"/>
          </a:xfrm>
        </p:spPr>
        <p:txBody>
          <a:bodyPr vert="horz" lIns="91440" tIns="45720" rIns="91440" bIns="45720" rtlCol="0" anchor="b">
            <a:normAutofit/>
          </a:bodyPr>
          <a:lstStyle/>
          <a:p>
            <a:r>
              <a:rPr lang="en-US" dirty="0"/>
              <a:t>Garden City</a:t>
            </a:r>
          </a:p>
        </p:txBody>
      </p:sp>
      <p:sp>
        <p:nvSpPr>
          <p:cNvPr id="3" name="Content Placeholder 2">
            <a:extLst>
              <a:ext uri="{FF2B5EF4-FFF2-40B4-BE49-F238E27FC236}">
                <a16:creationId xmlns:a16="http://schemas.microsoft.com/office/drawing/2014/main" id="{B68ACCAE-D26B-2EFA-943A-55FA15A24904}"/>
              </a:ext>
            </a:extLst>
          </p:cNvPr>
          <p:cNvSpPr>
            <a:spLocks noGrp="1"/>
          </p:cNvSpPr>
          <p:nvPr>
            <p:ph sz="half" idx="1"/>
          </p:nvPr>
        </p:nvSpPr>
        <p:spPr>
          <a:xfrm>
            <a:off x="4965431" y="2438400"/>
            <a:ext cx="6586489" cy="3785419"/>
          </a:xfrm>
        </p:spPr>
        <p:txBody>
          <a:bodyPr vert="horz" lIns="91440" tIns="45720" rIns="91440" bIns="45720" rtlCol="0">
            <a:normAutofit/>
          </a:bodyPr>
          <a:lstStyle/>
          <a:p>
            <a:r>
              <a:rPr lang="en-US" dirty="0"/>
              <a:t>Who are you? How does who you are, shape what you do?</a:t>
            </a:r>
          </a:p>
          <a:p>
            <a:r>
              <a:rPr lang="en-US" dirty="0"/>
              <a:t>Humanity – called to rule, to partner, to co-create with God – king language of Genesis.</a:t>
            </a:r>
          </a:p>
          <a:p>
            <a:r>
              <a:rPr lang="en-US" dirty="0"/>
              <a:t>Royally made for something</a:t>
            </a:r>
          </a:p>
          <a:p>
            <a:r>
              <a:rPr lang="en-US" dirty="0"/>
              <a:t>The shocking narrative of the Genesis creation narrative. </a:t>
            </a:r>
          </a:p>
        </p:txBody>
      </p:sp>
      <p:pic>
        <p:nvPicPr>
          <p:cNvPr id="5" name="Picture 2">
            <a:extLst>
              <a:ext uri="{FF2B5EF4-FFF2-40B4-BE49-F238E27FC236}">
                <a16:creationId xmlns:a16="http://schemas.microsoft.com/office/drawing/2014/main" id="{9B5A3B9C-D7BE-A093-8B4A-62A2B6418706}"/>
              </a:ext>
            </a:extLst>
          </p:cNvPr>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l="6872" r="2460"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10" name="Straight Connector 9">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9D8F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1491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03817-7ADC-17B2-7056-E51BC28573D9}"/>
              </a:ext>
            </a:extLst>
          </p:cNvPr>
          <p:cNvSpPr>
            <a:spLocks noGrp="1"/>
          </p:cNvSpPr>
          <p:nvPr>
            <p:ph type="title"/>
          </p:nvPr>
        </p:nvSpPr>
        <p:spPr>
          <a:xfrm>
            <a:off x="4965430" y="629268"/>
            <a:ext cx="6586491" cy="1286160"/>
          </a:xfrm>
        </p:spPr>
        <p:txBody>
          <a:bodyPr vert="horz" lIns="91440" tIns="45720" rIns="91440" bIns="45720" rtlCol="0" anchor="b">
            <a:normAutofit fontScale="90000"/>
          </a:bodyPr>
          <a:lstStyle/>
          <a:p>
            <a:r>
              <a:rPr lang="en-US" sz="4100" dirty="0"/>
              <a:t>The Arc of Eternity: From Garden (Eden) to Garden City (The New Jerusalem).</a:t>
            </a:r>
          </a:p>
        </p:txBody>
      </p:sp>
      <p:sp>
        <p:nvSpPr>
          <p:cNvPr id="3" name="Content Placeholder 2">
            <a:extLst>
              <a:ext uri="{FF2B5EF4-FFF2-40B4-BE49-F238E27FC236}">
                <a16:creationId xmlns:a16="http://schemas.microsoft.com/office/drawing/2014/main" id="{C74CFBD6-E60A-01EF-BDBD-7831DFAD774C}"/>
              </a:ext>
            </a:extLst>
          </p:cNvPr>
          <p:cNvSpPr>
            <a:spLocks noGrp="1"/>
          </p:cNvSpPr>
          <p:nvPr>
            <p:ph sz="half" idx="1"/>
          </p:nvPr>
        </p:nvSpPr>
        <p:spPr>
          <a:xfrm>
            <a:off x="4965431" y="2438400"/>
            <a:ext cx="6586489" cy="3785419"/>
          </a:xfrm>
        </p:spPr>
        <p:txBody>
          <a:bodyPr vert="horz" lIns="91440" tIns="45720" rIns="91440" bIns="45720" rtlCol="0">
            <a:normAutofit fontScale="92500" lnSpcReduction="20000"/>
          </a:bodyPr>
          <a:lstStyle/>
          <a:p>
            <a:r>
              <a:rPr lang="en-US" sz="2000" dirty="0"/>
              <a:t>‘To actively partner with God in taking the world somewhere’ (Comer, 2015:41).</a:t>
            </a:r>
          </a:p>
          <a:p>
            <a:r>
              <a:rPr lang="en-US" sz="2000" dirty="0"/>
              <a:t>‘You are a modern-day Adam or Eve. This world is what’s left of the Garden. And your job is to take all the raw materials that are spread out in front of you, to </a:t>
            </a:r>
            <a:r>
              <a:rPr lang="en-US" sz="2000" i="1" dirty="0"/>
              <a:t>work it, </a:t>
            </a:r>
            <a:r>
              <a:rPr lang="en-US" sz="2000" dirty="0"/>
              <a:t>to </a:t>
            </a:r>
            <a:r>
              <a:rPr lang="en-US" sz="2000" i="1" dirty="0"/>
              <a:t>take care of it, </a:t>
            </a:r>
            <a:r>
              <a:rPr lang="en-US" sz="2000" dirty="0"/>
              <a:t>to rule, to subdue, to wrestle, to fight, to explore, and to take the creation project forward as an act of service and worship to the God who made you’ (ibid.:66).</a:t>
            </a:r>
          </a:p>
          <a:p>
            <a:r>
              <a:rPr lang="en-US" sz="2000" dirty="0"/>
              <a:t>Work and worship are ‘connected at the hip’ (ibid.:58).</a:t>
            </a:r>
          </a:p>
          <a:p>
            <a:r>
              <a:rPr lang="en-US" sz="2000" dirty="0"/>
              <a:t>Society –making; culture-making. The culture mandate. Taming the wildness.</a:t>
            </a:r>
          </a:p>
          <a:p>
            <a:r>
              <a:rPr lang="en-US" sz="2600" b="1" dirty="0">
                <a:solidFill>
                  <a:srgbClr val="FF0000"/>
                </a:solidFill>
              </a:rPr>
              <a:t>What might all this mean for you, your life, your family, your church, your ministry, your community?</a:t>
            </a:r>
          </a:p>
        </p:txBody>
      </p:sp>
      <p:pic>
        <p:nvPicPr>
          <p:cNvPr id="5" name="Picture 2">
            <a:extLst>
              <a:ext uri="{FF2B5EF4-FFF2-40B4-BE49-F238E27FC236}">
                <a16:creationId xmlns:a16="http://schemas.microsoft.com/office/drawing/2014/main" id="{665FDEF3-3558-26EC-68C4-03A8FB84EA71}"/>
              </a:ext>
            </a:extLst>
          </p:cNvP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6872" r="2461"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34" name="Straight Connector 33">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9D8F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838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43BDA9-7E15-4586-F0CE-FEF3F3F4A0BA}"/>
              </a:ext>
            </a:extLst>
          </p:cNvPr>
          <p:cNvSpPr>
            <a:spLocks noGrp="1"/>
          </p:cNvSpPr>
          <p:nvPr>
            <p:ph type="title"/>
          </p:nvPr>
        </p:nvSpPr>
        <p:spPr>
          <a:xfrm>
            <a:off x="686834" y="1153572"/>
            <a:ext cx="3200400" cy="4461163"/>
          </a:xfrm>
        </p:spPr>
        <p:txBody>
          <a:bodyPr>
            <a:normAutofit/>
          </a:bodyPr>
          <a:lstStyle/>
          <a:p>
            <a:r>
              <a:rPr lang="en-US">
                <a:solidFill>
                  <a:srgbClr val="FFFFFF"/>
                </a:solidFill>
              </a:rPr>
              <a:t>Outline</a:t>
            </a:r>
            <a:endParaRPr lang="en-GB">
              <a:solidFill>
                <a:srgbClr val="FFFFFF"/>
              </a:solidFill>
            </a:endParaRPr>
          </a:p>
        </p:txBody>
      </p:sp>
      <p:sp>
        <p:nvSpPr>
          <p:cNvPr id="7"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7B240B6-0EE7-57D9-87CA-E5F1D8430DDC}"/>
              </a:ext>
            </a:extLst>
          </p:cNvPr>
          <p:cNvSpPr>
            <a:spLocks noGrp="1"/>
          </p:cNvSpPr>
          <p:nvPr>
            <p:ph idx="1"/>
          </p:nvPr>
        </p:nvSpPr>
        <p:spPr>
          <a:xfrm>
            <a:off x="4447308" y="591344"/>
            <a:ext cx="6906491" cy="5585619"/>
          </a:xfrm>
        </p:spPr>
        <p:txBody>
          <a:bodyPr anchor="ctr">
            <a:normAutofit/>
          </a:bodyPr>
          <a:lstStyle/>
          <a:p>
            <a:r>
              <a:rPr lang="en-US"/>
              <a:t>Exploring portfolio questions/tasks</a:t>
            </a:r>
          </a:p>
          <a:p>
            <a:r>
              <a:rPr lang="en-US"/>
              <a:t>SWOT Analyses Exercises</a:t>
            </a:r>
          </a:p>
          <a:p>
            <a:r>
              <a:rPr lang="en-US"/>
              <a:t>Community of Practice   - Reflective Co-Supervision Space/Praying for Each Other</a:t>
            </a:r>
          </a:p>
          <a:p>
            <a:r>
              <a:rPr lang="en-US"/>
              <a:t>Chapel/Lunch</a:t>
            </a:r>
          </a:p>
          <a:p>
            <a:r>
              <a:rPr lang="en-US"/>
              <a:t>Garden City Imaginings – Ruling and Co-creating with God. </a:t>
            </a:r>
          </a:p>
          <a:p>
            <a:endParaRPr lang="en-GB"/>
          </a:p>
        </p:txBody>
      </p:sp>
    </p:spTree>
    <p:extLst>
      <p:ext uri="{BB962C8B-B14F-4D97-AF65-F5344CB8AC3E}">
        <p14:creationId xmlns:p14="http://schemas.microsoft.com/office/powerpoint/2010/main" val="3849006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E46E6-CCD4-42FB-E586-BBE4D60CC6B0}"/>
              </a:ext>
            </a:extLst>
          </p:cNvPr>
          <p:cNvSpPr>
            <a:spLocks noGrp="1"/>
          </p:cNvSpPr>
          <p:nvPr>
            <p:ph type="title"/>
          </p:nvPr>
        </p:nvSpPr>
        <p:spPr>
          <a:xfrm>
            <a:off x="638620" y="863695"/>
            <a:ext cx="3511233" cy="3779995"/>
          </a:xfrm>
        </p:spPr>
        <p:txBody>
          <a:bodyPr vert="horz" lIns="91440" tIns="45720" rIns="91440" bIns="45720" rtlCol="0" anchor="ctr">
            <a:normAutofit/>
          </a:bodyPr>
          <a:lstStyle/>
          <a:p>
            <a:r>
              <a:rPr lang="en-US" sz="2500" dirty="0">
                <a:solidFill>
                  <a:schemeClr val="tx1"/>
                </a:solidFill>
              </a:rPr>
              <a:t>Practice/Portfolio Questions for this year…</a:t>
            </a:r>
          </a:p>
        </p:txBody>
      </p:sp>
      <p:pic>
        <p:nvPicPr>
          <p:cNvPr id="5" name="Picture 4" descr="Calculator and folders">
            <a:extLst>
              <a:ext uri="{FF2B5EF4-FFF2-40B4-BE49-F238E27FC236}">
                <a16:creationId xmlns:a16="http://schemas.microsoft.com/office/drawing/2014/main" id="{912A00ED-1256-89AA-FF4D-00F6AB55E527}"/>
              </a:ext>
            </a:extLst>
          </p:cNvPr>
          <p:cNvPicPr>
            <a:picLocks noChangeAspect="1"/>
          </p:cNvPicPr>
          <p:nvPr/>
        </p:nvPicPr>
        <p:blipFill rotWithShape="1">
          <a:blip r:embed="rId2"/>
          <a:srcRect l="2275" r="22435" b="-1"/>
          <a:stretch/>
        </p:blipFill>
        <p:spPr>
          <a:xfrm>
            <a:off x="4654295" y="10"/>
            <a:ext cx="7537705" cy="6857990"/>
          </a:xfrm>
          <a:prstGeom prst="rect">
            <a:avLst/>
          </a:prstGeom>
        </p:spPr>
      </p:pic>
    </p:spTree>
    <p:extLst>
      <p:ext uri="{BB962C8B-B14F-4D97-AF65-F5344CB8AC3E}">
        <p14:creationId xmlns:p14="http://schemas.microsoft.com/office/powerpoint/2010/main" val="4266976978"/>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19E960-8647-B94D-8FEE-E0C693C79EAE}"/>
              </a:ext>
            </a:extLst>
          </p:cNvPr>
          <p:cNvSpPr txBox="1"/>
          <p:nvPr/>
        </p:nvSpPr>
        <p:spPr>
          <a:xfrm>
            <a:off x="4194052" y="900098"/>
            <a:ext cx="3728905" cy="707886"/>
          </a:xfrm>
          <a:prstGeom prst="rect">
            <a:avLst/>
          </a:prstGeom>
          <a:noFill/>
        </p:spPr>
        <p:txBody>
          <a:bodyPr wrap="none" rtlCol="0" anchor="t">
            <a:spAutoFit/>
          </a:bodyPr>
          <a:lstStyle/>
          <a:p>
            <a:pPr algn="ctr"/>
            <a:r>
              <a:rPr lang="en-US" sz="4000" b="1" spc="150" dirty="0">
                <a:solidFill>
                  <a:schemeClr val="tx2"/>
                </a:solidFill>
                <a:latin typeface="Oswald" panose="02000503000000000000" pitchFamily="2" charset="77"/>
              </a:rPr>
              <a:t>SWOT ANALYSIS</a:t>
            </a:r>
          </a:p>
        </p:txBody>
      </p:sp>
      <p:sp>
        <p:nvSpPr>
          <p:cNvPr id="3" name="Rectangle 2">
            <a:extLst>
              <a:ext uri="{FF2B5EF4-FFF2-40B4-BE49-F238E27FC236}">
                <a16:creationId xmlns:a16="http://schemas.microsoft.com/office/drawing/2014/main" id="{4B082A54-3CD4-4340-9168-3E1F2CE48573}"/>
              </a:ext>
            </a:extLst>
          </p:cNvPr>
          <p:cNvSpPr/>
          <p:nvPr/>
        </p:nvSpPr>
        <p:spPr>
          <a:xfrm>
            <a:off x="5524501" y="935240"/>
            <a:ext cx="1143000" cy="457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Roboto Light" panose="02000000000000000000" pitchFamily="2" charset="0"/>
            </a:endParaRPr>
          </a:p>
        </p:txBody>
      </p:sp>
      <p:sp>
        <p:nvSpPr>
          <p:cNvPr id="4" name="Freeform 5">
            <a:extLst>
              <a:ext uri="{FF2B5EF4-FFF2-40B4-BE49-F238E27FC236}">
                <a16:creationId xmlns:a16="http://schemas.microsoft.com/office/drawing/2014/main" id="{9A7E9B38-2C09-A64D-A947-C6AB2E9E0F9A}"/>
              </a:ext>
            </a:extLst>
          </p:cNvPr>
          <p:cNvSpPr>
            <a:spLocks/>
          </p:cNvSpPr>
          <p:nvPr/>
        </p:nvSpPr>
        <p:spPr bwMode="auto">
          <a:xfrm>
            <a:off x="3861382" y="1802724"/>
            <a:ext cx="4469236" cy="4472410"/>
          </a:xfrm>
          <a:custGeom>
            <a:avLst/>
            <a:gdLst>
              <a:gd name="T0" fmla="*/ 4438298 w 2605"/>
              <a:gd name="T1" fmla="*/ 2181991 h 2606"/>
              <a:gd name="T2" fmla="*/ 3775814 w 2605"/>
              <a:gd name="T3" fmla="*/ 1570827 h 2606"/>
              <a:gd name="T4" fmla="*/ 3715744 w 2605"/>
              <a:gd name="T5" fmla="*/ 1598296 h 2606"/>
              <a:gd name="T6" fmla="*/ 3715744 w 2605"/>
              <a:gd name="T7" fmla="*/ 1757953 h 2606"/>
              <a:gd name="T8" fmla="*/ 3633363 w 2605"/>
              <a:gd name="T9" fmla="*/ 1840357 h 2606"/>
              <a:gd name="T10" fmla="*/ 3518372 w 2605"/>
              <a:gd name="T11" fmla="*/ 1840357 h 2606"/>
              <a:gd name="T12" fmla="*/ 3518372 w 2605"/>
              <a:gd name="T13" fmla="*/ 1088420 h 2606"/>
              <a:gd name="T14" fmla="*/ 3394800 w 2605"/>
              <a:gd name="T15" fmla="*/ 964814 h 2606"/>
              <a:gd name="T16" fmla="*/ 2641354 w 2605"/>
              <a:gd name="T17" fmla="*/ 964814 h 2606"/>
              <a:gd name="T18" fmla="*/ 2643070 w 2605"/>
              <a:gd name="T19" fmla="*/ 957947 h 2606"/>
              <a:gd name="T20" fmla="*/ 2643070 w 2605"/>
              <a:gd name="T21" fmla="*/ 839491 h 2606"/>
              <a:gd name="T22" fmla="*/ 2725451 w 2605"/>
              <a:gd name="T23" fmla="*/ 757087 h 2606"/>
              <a:gd name="T24" fmla="*/ 2885065 w 2605"/>
              <a:gd name="T25" fmla="*/ 757087 h 2606"/>
              <a:gd name="T26" fmla="*/ 2912526 w 2605"/>
              <a:gd name="T27" fmla="*/ 697001 h 2606"/>
              <a:gd name="T28" fmla="*/ 2301530 w 2605"/>
              <a:gd name="T29" fmla="*/ 34335 h 2606"/>
              <a:gd name="T30" fmla="*/ 2189972 w 2605"/>
              <a:gd name="T31" fmla="*/ 34335 h 2606"/>
              <a:gd name="T32" fmla="*/ 1578977 w 2605"/>
              <a:gd name="T33" fmla="*/ 697001 h 2606"/>
              <a:gd name="T34" fmla="*/ 1606437 w 2605"/>
              <a:gd name="T35" fmla="*/ 757087 h 2606"/>
              <a:gd name="T36" fmla="*/ 1767767 w 2605"/>
              <a:gd name="T37" fmla="*/ 757087 h 2606"/>
              <a:gd name="T38" fmla="*/ 1850149 w 2605"/>
              <a:gd name="T39" fmla="*/ 839491 h 2606"/>
              <a:gd name="T40" fmla="*/ 1850149 w 2605"/>
              <a:gd name="T41" fmla="*/ 957947 h 2606"/>
              <a:gd name="T42" fmla="*/ 1850149 w 2605"/>
              <a:gd name="T43" fmla="*/ 964814 h 2606"/>
              <a:gd name="T44" fmla="*/ 1098419 w 2605"/>
              <a:gd name="T45" fmla="*/ 964814 h 2606"/>
              <a:gd name="T46" fmla="*/ 974847 w 2605"/>
              <a:gd name="T47" fmla="*/ 1088420 h 2606"/>
              <a:gd name="T48" fmla="*/ 974847 w 2605"/>
              <a:gd name="T49" fmla="*/ 1843791 h 2606"/>
              <a:gd name="T50" fmla="*/ 955967 w 2605"/>
              <a:gd name="T51" fmla="*/ 1840357 h 2606"/>
              <a:gd name="T52" fmla="*/ 837544 w 2605"/>
              <a:gd name="T53" fmla="*/ 1840357 h 2606"/>
              <a:gd name="T54" fmla="*/ 755163 w 2605"/>
              <a:gd name="T55" fmla="*/ 1757953 h 2606"/>
              <a:gd name="T56" fmla="*/ 755163 w 2605"/>
              <a:gd name="T57" fmla="*/ 1598296 h 2606"/>
              <a:gd name="T58" fmla="*/ 695093 w 2605"/>
              <a:gd name="T59" fmla="*/ 1570827 h 2606"/>
              <a:gd name="T60" fmla="*/ 32609 w 2605"/>
              <a:gd name="T61" fmla="*/ 2181991 h 2606"/>
              <a:gd name="T62" fmla="*/ 32609 w 2605"/>
              <a:gd name="T63" fmla="*/ 2293580 h 2606"/>
              <a:gd name="T64" fmla="*/ 695093 w 2605"/>
              <a:gd name="T65" fmla="*/ 2904743 h 2606"/>
              <a:gd name="T66" fmla="*/ 755163 w 2605"/>
              <a:gd name="T67" fmla="*/ 2877275 h 2606"/>
              <a:gd name="T68" fmla="*/ 755163 w 2605"/>
              <a:gd name="T69" fmla="*/ 2715901 h 2606"/>
              <a:gd name="T70" fmla="*/ 837544 w 2605"/>
              <a:gd name="T71" fmla="*/ 2633497 h 2606"/>
              <a:gd name="T72" fmla="*/ 955967 w 2605"/>
              <a:gd name="T73" fmla="*/ 2633497 h 2606"/>
              <a:gd name="T74" fmla="*/ 974847 w 2605"/>
              <a:gd name="T75" fmla="*/ 2631780 h 2606"/>
              <a:gd name="T76" fmla="*/ 974847 w 2605"/>
              <a:gd name="T77" fmla="*/ 3385434 h 2606"/>
              <a:gd name="T78" fmla="*/ 1098419 w 2605"/>
              <a:gd name="T79" fmla="*/ 3509040 h 2606"/>
              <a:gd name="T80" fmla="*/ 1850149 w 2605"/>
              <a:gd name="T81" fmla="*/ 3509040 h 2606"/>
              <a:gd name="T82" fmla="*/ 1850149 w 2605"/>
              <a:gd name="T83" fmla="*/ 3515907 h 2606"/>
              <a:gd name="T84" fmla="*/ 1850149 w 2605"/>
              <a:gd name="T85" fmla="*/ 3634363 h 2606"/>
              <a:gd name="T86" fmla="*/ 1767767 w 2605"/>
              <a:gd name="T87" fmla="*/ 3716767 h 2606"/>
              <a:gd name="T88" fmla="*/ 1606437 w 2605"/>
              <a:gd name="T89" fmla="*/ 3716767 h 2606"/>
              <a:gd name="T90" fmla="*/ 1578977 w 2605"/>
              <a:gd name="T91" fmla="*/ 3778570 h 2606"/>
              <a:gd name="T92" fmla="*/ 2189972 w 2605"/>
              <a:gd name="T93" fmla="*/ 4441236 h 2606"/>
              <a:gd name="T94" fmla="*/ 2301530 w 2605"/>
              <a:gd name="T95" fmla="*/ 4441236 h 2606"/>
              <a:gd name="T96" fmla="*/ 2912526 w 2605"/>
              <a:gd name="T97" fmla="*/ 3778570 h 2606"/>
              <a:gd name="T98" fmla="*/ 2885065 w 2605"/>
              <a:gd name="T99" fmla="*/ 3716767 h 2606"/>
              <a:gd name="T100" fmla="*/ 2725451 w 2605"/>
              <a:gd name="T101" fmla="*/ 3716767 h 2606"/>
              <a:gd name="T102" fmla="*/ 2643070 w 2605"/>
              <a:gd name="T103" fmla="*/ 3634363 h 2606"/>
              <a:gd name="T104" fmla="*/ 2643070 w 2605"/>
              <a:gd name="T105" fmla="*/ 3515907 h 2606"/>
              <a:gd name="T106" fmla="*/ 2641354 w 2605"/>
              <a:gd name="T107" fmla="*/ 3509040 h 2606"/>
              <a:gd name="T108" fmla="*/ 3394800 w 2605"/>
              <a:gd name="T109" fmla="*/ 3509040 h 2606"/>
              <a:gd name="T110" fmla="*/ 3518372 w 2605"/>
              <a:gd name="T111" fmla="*/ 3385434 h 2606"/>
              <a:gd name="T112" fmla="*/ 3518372 w 2605"/>
              <a:gd name="T113" fmla="*/ 2633497 h 2606"/>
              <a:gd name="T114" fmla="*/ 3633363 w 2605"/>
              <a:gd name="T115" fmla="*/ 2633497 h 2606"/>
              <a:gd name="T116" fmla="*/ 3715744 w 2605"/>
              <a:gd name="T117" fmla="*/ 2715901 h 2606"/>
              <a:gd name="T118" fmla="*/ 3715744 w 2605"/>
              <a:gd name="T119" fmla="*/ 2877275 h 2606"/>
              <a:gd name="T120" fmla="*/ 3775814 w 2605"/>
              <a:gd name="T121" fmla="*/ 2904743 h 2606"/>
              <a:gd name="T122" fmla="*/ 4438298 w 2605"/>
              <a:gd name="T123" fmla="*/ 2293580 h 2606"/>
              <a:gd name="T124" fmla="*/ 4438298 w 2605"/>
              <a:gd name="T125" fmla="*/ 2181991 h 260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605" h="2606">
                <a:moveTo>
                  <a:pt x="2586" y="1271"/>
                </a:moveTo>
                <a:cubicBezTo>
                  <a:pt x="2200" y="915"/>
                  <a:pt x="2200" y="915"/>
                  <a:pt x="2200" y="915"/>
                </a:cubicBezTo>
                <a:cubicBezTo>
                  <a:pt x="2181" y="897"/>
                  <a:pt x="2165" y="904"/>
                  <a:pt x="2165" y="931"/>
                </a:cubicBezTo>
                <a:cubicBezTo>
                  <a:pt x="2165" y="1024"/>
                  <a:pt x="2165" y="1024"/>
                  <a:pt x="2165" y="1024"/>
                </a:cubicBezTo>
                <a:cubicBezTo>
                  <a:pt x="2165" y="1051"/>
                  <a:pt x="2143" y="1072"/>
                  <a:pt x="2117" y="1072"/>
                </a:cubicBezTo>
                <a:cubicBezTo>
                  <a:pt x="2050" y="1072"/>
                  <a:pt x="2050" y="1072"/>
                  <a:pt x="2050" y="1072"/>
                </a:cubicBezTo>
                <a:cubicBezTo>
                  <a:pt x="2050" y="634"/>
                  <a:pt x="2050" y="634"/>
                  <a:pt x="2050" y="634"/>
                </a:cubicBezTo>
                <a:cubicBezTo>
                  <a:pt x="2050" y="595"/>
                  <a:pt x="2017" y="562"/>
                  <a:pt x="1978" y="562"/>
                </a:cubicBezTo>
                <a:cubicBezTo>
                  <a:pt x="1539" y="562"/>
                  <a:pt x="1539" y="562"/>
                  <a:pt x="1539" y="562"/>
                </a:cubicBezTo>
                <a:cubicBezTo>
                  <a:pt x="1539" y="561"/>
                  <a:pt x="1540" y="559"/>
                  <a:pt x="1540" y="558"/>
                </a:cubicBezTo>
                <a:cubicBezTo>
                  <a:pt x="1540" y="489"/>
                  <a:pt x="1540" y="489"/>
                  <a:pt x="1540" y="489"/>
                </a:cubicBezTo>
                <a:cubicBezTo>
                  <a:pt x="1540" y="462"/>
                  <a:pt x="1561" y="441"/>
                  <a:pt x="1588" y="441"/>
                </a:cubicBezTo>
                <a:cubicBezTo>
                  <a:pt x="1681" y="441"/>
                  <a:pt x="1681" y="441"/>
                  <a:pt x="1681" y="441"/>
                </a:cubicBezTo>
                <a:cubicBezTo>
                  <a:pt x="1708" y="441"/>
                  <a:pt x="1715" y="425"/>
                  <a:pt x="1697" y="406"/>
                </a:cubicBezTo>
                <a:cubicBezTo>
                  <a:pt x="1341" y="20"/>
                  <a:pt x="1341" y="20"/>
                  <a:pt x="1341" y="20"/>
                </a:cubicBezTo>
                <a:cubicBezTo>
                  <a:pt x="1323" y="0"/>
                  <a:pt x="1294" y="0"/>
                  <a:pt x="1276" y="20"/>
                </a:cubicBezTo>
                <a:cubicBezTo>
                  <a:pt x="920" y="406"/>
                  <a:pt x="920" y="406"/>
                  <a:pt x="920" y="406"/>
                </a:cubicBezTo>
                <a:cubicBezTo>
                  <a:pt x="903" y="425"/>
                  <a:pt x="910" y="441"/>
                  <a:pt x="936" y="441"/>
                </a:cubicBezTo>
                <a:cubicBezTo>
                  <a:pt x="1030" y="441"/>
                  <a:pt x="1030" y="441"/>
                  <a:pt x="1030" y="441"/>
                </a:cubicBezTo>
                <a:cubicBezTo>
                  <a:pt x="1056" y="441"/>
                  <a:pt x="1078" y="462"/>
                  <a:pt x="1078" y="489"/>
                </a:cubicBezTo>
                <a:cubicBezTo>
                  <a:pt x="1078" y="558"/>
                  <a:pt x="1078" y="558"/>
                  <a:pt x="1078" y="558"/>
                </a:cubicBezTo>
                <a:cubicBezTo>
                  <a:pt x="1078" y="559"/>
                  <a:pt x="1078" y="561"/>
                  <a:pt x="1078" y="562"/>
                </a:cubicBezTo>
                <a:cubicBezTo>
                  <a:pt x="640" y="562"/>
                  <a:pt x="640" y="562"/>
                  <a:pt x="640" y="562"/>
                </a:cubicBezTo>
                <a:cubicBezTo>
                  <a:pt x="600" y="562"/>
                  <a:pt x="568" y="595"/>
                  <a:pt x="568" y="634"/>
                </a:cubicBezTo>
                <a:cubicBezTo>
                  <a:pt x="568" y="1074"/>
                  <a:pt x="568" y="1074"/>
                  <a:pt x="568" y="1074"/>
                </a:cubicBezTo>
                <a:cubicBezTo>
                  <a:pt x="564" y="1073"/>
                  <a:pt x="561" y="1072"/>
                  <a:pt x="557" y="1072"/>
                </a:cubicBezTo>
                <a:cubicBezTo>
                  <a:pt x="488" y="1072"/>
                  <a:pt x="488" y="1072"/>
                  <a:pt x="488" y="1072"/>
                </a:cubicBezTo>
                <a:cubicBezTo>
                  <a:pt x="462" y="1072"/>
                  <a:pt x="440" y="1051"/>
                  <a:pt x="440" y="1024"/>
                </a:cubicBezTo>
                <a:cubicBezTo>
                  <a:pt x="440" y="931"/>
                  <a:pt x="440" y="931"/>
                  <a:pt x="440" y="931"/>
                </a:cubicBezTo>
                <a:cubicBezTo>
                  <a:pt x="440" y="904"/>
                  <a:pt x="424" y="897"/>
                  <a:pt x="405" y="915"/>
                </a:cubicBezTo>
                <a:cubicBezTo>
                  <a:pt x="19" y="1271"/>
                  <a:pt x="19" y="1271"/>
                  <a:pt x="19" y="1271"/>
                </a:cubicBezTo>
                <a:cubicBezTo>
                  <a:pt x="0" y="1289"/>
                  <a:pt x="0" y="1318"/>
                  <a:pt x="19" y="1336"/>
                </a:cubicBezTo>
                <a:cubicBezTo>
                  <a:pt x="405" y="1692"/>
                  <a:pt x="405" y="1692"/>
                  <a:pt x="405" y="1692"/>
                </a:cubicBezTo>
                <a:cubicBezTo>
                  <a:pt x="424" y="1709"/>
                  <a:pt x="440" y="1702"/>
                  <a:pt x="440" y="1676"/>
                </a:cubicBezTo>
                <a:cubicBezTo>
                  <a:pt x="440" y="1582"/>
                  <a:pt x="440" y="1582"/>
                  <a:pt x="440" y="1582"/>
                </a:cubicBezTo>
                <a:cubicBezTo>
                  <a:pt x="440" y="1556"/>
                  <a:pt x="462" y="1534"/>
                  <a:pt x="488" y="1534"/>
                </a:cubicBezTo>
                <a:cubicBezTo>
                  <a:pt x="557" y="1534"/>
                  <a:pt x="557" y="1534"/>
                  <a:pt x="557" y="1534"/>
                </a:cubicBezTo>
                <a:cubicBezTo>
                  <a:pt x="561" y="1534"/>
                  <a:pt x="564" y="1534"/>
                  <a:pt x="568" y="1533"/>
                </a:cubicBezTo>
                <a:cubicBezTo>
                  <a:pt x="568" y="1972"/>
                  <a:pt x="568" y="1972"/>
                  <a:pt x="568" y="1972"/>
                </a:cubicBezTo>
                <a:cubicBezTo>
                  <a:pt x="568" y="2012"/>
                  <a:pt x="600" y="2044"/>
                  <a:pt x="640" y="2044"/>
                </a:cubicBezTo>
                <a:cubicBezTo>
                  <a:pt x="1078" y="2044"/>
                  <a:pt x="1078" y="2044"/>
                  <a:pt x="1078" y="2044"/>
                </a:cubicBezTo>
                <a:cubicBezTo>
                  <a:pt x="1078" y="2046"/>
                  <a:pt x="1078" y="2047"/>
                  <a:pt x="1078" y="2048"/>
                </a:cubicBezTo>
                <a:cubicBezTo>
                  <a:pt x="1078" y="2117"/>
                  <a:pt x="1078" y="2117"/>
                  <a:pt x="1078" y="2117"/>
                </a:cubicBezTo>
                <a:cubicBezTo>
                  <a:pt x="1078" y="2144"/>
                  <a:pt x="1056" y="2165"/>
                  <a:pt x="1030" y="2165"/>
                </a:cubicBezTo>
                <a:cubicBezTo>
                  <a:pt x="936" y="2165"/>
                  <a:pt x="936" y="2165"/>
                  <a:pt x="936" y="2165"/>
                </a:cubicBezTo>
                <a:cubicBezTo>
                  <a:pt x="910" y="2165"/>
                  <a:pt x="903" y="2181"/>
                  <a:pt x="920" y="2201"/>
                </a:cubicBezTo>
                <a:cubicBezTo>
                  <a:pt x="1276" y="2587"/>
                  <a:pt x="1276" y="2587"/>
                  <a:pt x="1276" y="2587"/>
                </a:cubicBezTo>
                <a:cubicBezTo>
                  <a:pt x="1294" y="2606"/>
                  <a:pt x="1323" y="2606"/>
                  <a:pt x="1341" y="2587"/>
                </a:cubicBezTo>
                <a:cubicBezTo>
                  <a:pt x="1697" y="2201"/>
                  <a:pt x="1697" y="2201"/>
                  <a:pt x="1697" y="2201"/>
                </a:cubicBezTo>
                <a:cubicBezTo>
                  <a:pt x="1715" y="2181"/>
                  <a:pt x="1708" y="2165"/>
                  <a:pt x="1681" y="2165"/>
                </a:cubicBezTo>
                <a:cubicBezTo>
                  <a:pt x="1588" y="2165"/>
                  <a:pt x="1588" y="2165"/>
                  <a:pt x="1588" y="2165"/>
                </a:cubicBezTo>
                <a:cubicBezTo>
                  <a:pt x="1561" y="2165"/>
                  <a:pt x="1540" y="2144"/>
                  <a:pt x="1540" y="2117"/>
                </a:cubicBezTo>
                <a:cubicBezTo>
                  <a:pt x="1540" y="2048"/>
                  <a:pt x="1540" y="2048"/>
                  <a:pt x="1540" y="2048"/>
                </a:cubicBezTo>
                <a:cubicBezTo>
                  <a:pt x="1540" y="2047"/>
                  <a:pt x="1539" y="2046"/>
                  <a:pt x="1539" y="2044"/>
                </a:cubicBezTo>
                <a:cubicBezTo>
                  <a:pt x="1978" y="2044"/>
                  <a:pt x="1978" y="2044"/>
                  <a:pt x="1978" y="2044"/>
                </a:cubicBezTo>
                <a:cubicBezTo>
                  <a:pt x="2017" y="2044"/>
                  <a:pt x="2050" y="2012"/>
                  <a:pt x="2050" y="1972"/>
                </a:cubicBezTo>
                <a:cubicBezTo>
                  <a:pt x="2050" y="1534"/>
                  <a:pt x="2050" y="1534"/>
                  <a:pt x="2050" y="1534"/>
                </a:cubicBezTo>
                <a:cubicBezTo>
                  <a:pt x="2117" y="1534"/>
                  <a:pt x="2117" y="1534"/>
                  <a:pt x="2117" y="1534"/>
                </a:cubicBezTo>
                <a:cubicBezTo>
                  <a:pt x="2143" y="1534"/>
                  <a:pt x="2165" y="1556"/>
                  <a:pt x="2165" y="1582"/>
                </a:cubicBezTo>
                <a:cubicBezTo>
                  <a:pt x="2165" y="1676"/>
                  <a:pt x="2165" y="1676"/>
                  <a:pt x="2165" y="1676"/>
                </a:cubicBezTo>
                <a:cubicBezTo>
                  <a:pt x="2165" y="1702"/>
                  <a:pt x="2181" y="1709"/>
                  <a:pt x="2200" y="1692"/>
                </a:cubicBezTo>
                <a:cubicBezTo>
                  <a:pt x="2586" y="1336"/>
                  <a:pt x="2586" y="1336"/>
                  <a:pt x="2586" y="1336"/>
                </a:cubicBezTo>
                <a:cubicBezTo>
                  <a:pt x="2605" y="1318"/>
                  <a:pt x="2605" y="1289"/>
                  <a:pt x="2586" y="1271"/>
                </a:cubicBezTo>
                <a:close/>
              </a:path>
            </a:pathLst>
          </a:custGeom>
          <a:solidFill>
            <a:schemeClr val="accent6"/>
          </a:solidFill>
          <a:ln>
            <a:noFill/>
          </a:ln>
        </p:spPr>
        <p:txBody>
          <a:bodyPr/>
          <a:lstStyle/>
          <a:p>
            <a:endParaRPr lang="en-ID" sz="3599" dirty="0">
              <a:latin typeface="Roboto Light" panose="02000000000000000000" pitchFamily="2" charset="0"/>
            </a:endParaRPr>
          </a:p>
        </p:txBody>
      </p:sp>
      <p:sp>
        <p:nvSpPr>
          <p:cNvPr id="5" name="Freeform 6">
            <a:extLst>
              <a:ext uri="{FF2B5EF4-FFF2-40B4-BE49-F238E27FC236}">
                <a16:creationId xmlns:a16="http://schemas.microsoft.com/office/drawing/2014/main" id="{7AAF72FF-C9C5-C346-9888-84D94934DCDA}"/>
              </a:ext>
            </a:extLst>
          </p:cNvPr>
          <p:cNvSpPr>
            <a:spLocks/>
          </p:cNvSpPr>
          <p:nvPr/>
        </p:nvSpPr>
        <p:spPr bwMode="auto">
          <a:xfrm>
            <a:off x="1198251" y="1593229"/>
            <a:ext cx="4873944" cy="2421894"/>
          </a:xfrm>
          <a:custGeom>
            <a:avLst/>
            <a:gdLst>
              <a:gd name="T0" fmla="*/ 2626806 w 2842"/>
              <a:gd name="T1" fmla="*/ 2422601 h 1411"/>
              <a:gd name="T2" fmla="*/ 2664552 w 2842"/>
              <a:gd name="T3" fmla="*/ 2355640 h 1411"/>
              <a:gd name="T4" fmla="*/ 3326830 w 2842"/>
              <a:gd name="T5" fmla="*/ 1746127 h 1411"/>
              <a:gd name="T6" fmla="*/ 3393744 w 2842"/>
              <a:gd name="T7" fmla="*/ 1715222 h 1411"/>
              <a:gd name="T8" fmla="*/ 3467521 w 2842"/>
              <a:gd name="T9" fmla="*/ 1807937 h 1411"/>
              <a:gd name="T10" fmla="*/ 3467521 w 2842"/>
              <a:gd name="T11" fmla="*/ 1967612 h 1411"/>
              <a:gd name="T12" fmla="*/ 3501836 w 2842"/>
              <a:gd name="T13" fmla="*/ 2001951 h 1411"/>
              <a:gd name="T14" fmla="*/ 3591055 w 2842"/>
              <a:gd name="T15" fmla="*/ 2001951 h 1411"/>
              <a:gd name="T16" fmla="*/ 3591055 w 2842"/>
              <a:gd name="T17" fmla="*/ 1298006 h 1411"/>
              <a:gd name="T18" fmla="*/ 3762629 w 2842"/>
              <a:gd name="T19" fmla="*/ 1126312 h 1411"/>
              <a:gd name="T20" fmla="*/ 4466085 w 2842"/>
              <a:gd name="T21" fmla="*/ 1126312 h 1411"/>
              <a:gd name="T22" fmla="*/ 4466085 w 2842"/>
              <a:gd name="T23" fmla="*/ 1049050 h 1411"/>
              <a:gd name="T24" fmla="*/ 4431770 w 2842"/>
              <a:gd name="T25" fmla="*/ 1014711 h 1411"/>
              <a:gd name="T26" fmla="*/ 4270490 w 2842"/>
              <a:gd name="T27" fmla="*/ 1014711 h 1411"/>
              <a:gd name="T28" fmla="*/ 4184703 w 2842"/>
              <a:gd name="T29" fmla="*/ 968354 h 1411"/>
              <a:gd name="T30" fmla="*/ 4208723 w 2842"/>
              <a:gd name="T31" fmla="*/ 873922 h 1411"/>
              <a:gd name="T32" fmla="*/ 4817813 w 2842"/>
              <a:gd name="T33" fmla="*/ 211184 h 1411"/>
              <a:gd name="T34" fmla="*/ 4876148 w 2842"/>
              <a:gd name="T35" fmla="*/ 175128 h 1411"/>
              <a:gd name="T36" fmla="*/ 4876148 w 2842"/>
              <a:gd name="T37" fmla="*/ 0 h 1411"/>
              <a:gd name="T38" fmla="*/ 123534 w 2842"/>
              <a:gd name="T39" fmla="*/ 0 h 1411"/>
              <a:gd name="T40" fmla="*/ 0 w 2842"/>
              <a:gd name="T41" fmla="*/ 123620 h 1411"/>
              <a:gd name="T42" fmla="*/ 0 w 2842"/>
              <a:gd name="T43" fmla="*/ 2422601 h 1411"/>
              <a:gd name="T44" fmla="*/ 2626806 w 2842"/>
              <a:gd name="T45" fmla="*/ 2422601 h 141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842" h="1411">
                <a:moveTo>
                  <a:pt x="1531" y="1411"/>
                </a:moveTo>
                <a:cubicBezTo>
                  <a:pt x="1534" y="1396"/>
                  <a:pt x="1542" y="1383"/>
                  <a:pt x="1553" y="1372"/>
                </a:cubicBezTo>
                <a:cubicBezTo>
                  <a:pt x="1939" y="1017"/>
                  <a:pt x="1939" y="1017"/>
                  <a:pt x="1939" y="1017"/>
                </a:cubicBezTo>
                <a:cubicBezTo>
                  <a:pt x="1952" y="1005"/>
                  <a:pt x="1965" y="999"/>
                  <a:pt x="1978" y="999"/>
                </a:cubicBezTo>
                <a:cubicBezTo>
                  <a:pt x="1999" y="999"/>
                  <a:pt x="2021" y="1016"/>
                  <a:pt x="2021" y="1053"/>
                </a:cubicBezTo>
                <a:cubicBezTo>
                  <a:pt x="2021" y="1146"/>
                  <a:pt x="2021" y="1146"/>
                  <a:pt x="2021" y="1146"/>
                </a:cubicBezTo>
                <a:cubicBezTo>
                  <a:pt x="2021" y="1157"/>
                  <a:pt x="2030" y="1166"/>
                  <a:pt x="2041" y="1166"/>
                </a:cubicBezTo>
                <a:cubicBezTo>
                  <a:pt x="2093" y="1166"/>
                  <a:pt x="2093" y="1166"/>
                  <a:pt x="2093" y="1166"/>
                </a:cubicBezTo>
                <a:cubicBezTo>
                  <a:pt x="2093" y="756"/>
                  <a:pt x="2093" y="756"/>
                  <a:pt x="2093" y="756"/>
                </a:cubicBezTo>
                <a:cubicBezTo>
                  <a:pt x="2093" y="701"/>
                  <a:pt x="2137" y="656"/>
                  <a:pt x="2193" y="656"/>
                </a:cubicBezTo>
                <a:cubicBezTo>
                  <a:pt x="2603" y="656"/>
                  <a:pt x="2603" y="656"/>
                  <a:pt x="2603" y="656"/>
                </a:cubicBezTo>
                <a:cubicBezTo>
                  <a:pt x="2603" y="611"/>
                  <a:pt x="2603" y="611"/>
                  <a:pt x="2603" y="611"/>
                </a:cubicBezTo>
                <a:cubicBezTo>
                  <a:pt x="2603" y="600"/>
                  <a:pt x="2594" y="591"/>
                  <a:pt x="2583" y="591"/>
                </a:cubicBezTo>
                <a:cubicBezTo>
                  <a:pt x="2489" y="591"/>
                  <a:pt x="2489" y="591"/>
                  <a:pt x="2489" y="591"/>
                </a:cubicBezTo>
                <a:cubicBezTo>
                  <a:pt x="2455" y="591"/>
                  <a:pt x="2443" y="572"/>
                  <a:pt x="2439" y="564"/>
                </a:cubicBezTo>
                <a:cubicBezTo>
                  <a:pt x="2435" y="556"/>
                  <a:pt x="2430" y="534"/>
                  <a:pt x="2453" y="509"/>
                </a:cubicBezTo>
                <a:cubicBezTo>
                  <a:pt x="2808" y="123"/>
                  <a:pt x="2808" y="123"/>
                  <a:pt x="2808" y="123"/>
                </a:cubicBezTo>
                <a:cubicBezTo>
                  <a:pt x="2818" y="113"/>
                  <a:pt x="2829" y="106"/>
                  <a:pt x="2842" y="102"/>
                </a:cubicBezTo>
                <a:cubicBezTo>
                  <a:pt x="2842" y="0"/>
                  <a:pt x="2842" y="0"/>
                  <a:pt x="2842" y="0"/>
                </a:cubicBezTo>
                <a:cubicBezTo>
                  <a:pt x="72" y="0"/>
                  <a:pt x="72" y="0"/>
                  <a:pt x="72" y="0"/>
                </a:cubicBezTo>
                <a:cubicBezTo>
                  <a:pt x="32" y="0"/>
                  <a:pt x="0" y="33"/>
                  <a:pt x="0" y="72"/>
                </a:cubicBezTo>
                <a:cubicBezTo>
                  <a:pt x="0" y="1411"/>
                  <a:pt x="0" y="1411"/>
                  <a:pt x="0" y="1411"/>
                </a:cubicBezTo>
                <a:lnTo>
                  <a:pt x="1531" y="141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D" sz="3599" dirty="0">
              <a:latin typeface="Roboto Light" panose="02000000000000000000" pitchFamily="2" charset="0"/>
            </a:endParaRPr>
          </a:p>
        </p:txBody>
      </p:sp>
      <p:sp>
        <p:nvSpPr>
          <p:cNvPr id="6" name="Freeform 7">
            <a:extLst>
              <a:ext uri="{FF2B5EF4-FFF2-40B4-BE49-F238E27FC236}">
                <a16:creationId xmlns:a16="http://schemas.microsoft.com/office/drawing/2014/main" id="{D6C7C54A-2DB0-FB46-9BA7-F4B771AC75F7}"/>
              </a:ext>
            </a:extLst>
          </p:cNvPr>
          <p:cNvSpPr>
            <a:spLocks/>
          </p:cNvSpPr>
          <p:nvPr/>
        </p:nvSpPr>
        <p:spPr bwMode="auto">
          <a:xfrm>
            <a:off x="6121394" y="1593229"/>
            <a:ext cx="4872356" cy="2421894"/>
          </a:xfrm>
          <a:custGeom>
            <a:avLst/>
            <a:gdLst>
              <a:gd name="T0" fmla="*/ 0 w 2841"/>
              <a:gd name="T1" fmla="*/ 100 h 1411"/>
              <a:gd name="T2" fmla="*/ 45 w 2841"/>
              <a:gd name="T3" fmla="*/ 123 h 1411"/>
              <a:gd name="T4" fmla="*/ 400 w 2841"/>
              <a:gd name="T5" fmla="*/ 509 h 1411"/>
              <a:gd name="T6" fmla="*/ 414 w 2841"/>
              <a:gd name="T7" fmla="*/ 564 h 1411"/>
              <a:gd name="T8" fmla="*/ 364 w 2841"/>
              <a:gd name="T9" fmla="*/ 591 h 1411"/>
              <a:gd name="T10" fmla="*/ 271 w 2841"/>
              <a:gd name="T11" fmla="*/ 591 h 1411"/>
              <a:gd name="T12" fmla="*/ 251 w 2841"/>
              <a:gd name="T13" fmla="*/ 611 h 1411"/>
              <a:gd name="T14" fmla="*/ 251 w 2841"/>
              <a:gd name="T15" fmla="*/ 656 h 1411"/>
              <a:gd name="T16" fmla="*/ 661 w 2841"/>
              <a:gd name="T17" fmla="*/ 656 h 1411"/>
              <a:gd name="T18" fmla="*/ 761 w 2841"/>
              <a:gd name="T19" fmla="*/ 756 h 1411"/>
              <a:gd name="T20" fmla="*/ 761 w 2841"/>
              <a:gd name="T21" fmla="*/ 1166 h 1411"/>
              <a:gd name="T22" fmla="*/ 800 w 2841"/>
              <a:gd name="T23" fmla="*/ 1166 h 1411"/>
              <a:gd name="T24" fmla="*/ 820 w 2841"/>
              <a:gd name="T25" fmla="*/ 1146 h 1411"/>
              <a:gd name="T26" fmla="*/ 820 w 2841"/>
              <a:gd name="T27" fmla="*/ 1053 h 1411"/>
              <a:gd name="T28" fmla="*/ 863 w 2841"/>
              <a:gd name="T29" fmla="*/ 999 h 1411"/>
              <a:gd name="T30" fmla="*/ 902 w 2841"/>
              <a:gd name="T31" fmla="*/ 1017 h 1411"/>
              <a:gd name="T32" fmla="*/ 1288 w 2841"/>
              <a:gd name="T33" fmla="*/ 1372 h 1411"/>
              <a:gd name="T34" fmla="*/ 1310 w 2841"/>
              <a:gd name="T35" fmla="*/ 1411 h 1411"/>
              <a:gd name="T36" fmla="*/ 2841 w 2841"/>
              <a:gd name="T37" fmla="*/ 1411 h 1411"/>
              <a:gd name="T38" fmla="*/ 2841 w 2841"/>
              <a:gd name="T39" fmla="*/ 72 h 1411"/>
              <a:gd name="T40" fmla="*/ 2769 w 2841"/>
              <a:gd name="T41" fmla="*/ 0 h 1411"/>
              <a:gd name="T42" fmla="*/ 0 w 2841"/>
              <a:gd name="T43" fmla="*/ 0 h 1411"/>
              <a:gd name="T44" fmla="*/ 0 w 2841"/>
              <a:gd name="T45" fmla="*/ 100 h 1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841" h="1411">
                <a:moveTo>
                  <a:pt x="0" y="100"/>
                </a:moveTo>
                <a:cubicBezTo>
                  <a:pt x="17" y="102"/>
                  <a:pt x="33" y="110"/>
                  <a:pt x="45" y="123"/>
                </a:cubicBezTo>
                <a:cubicBezTo>
                  <a:pt x="400" y="509"/>
                  <a:pt x="400" y="509"/>
                  <a:pt x="400" y="509"/>
                </a:cubicBezTo>
                <a:cubicBezTo>
                  <a:pt x="424" y="534"/>
                  <a:pt x="418" y="556"/>
                  <a:pt x="414" y="564"/>
                </a:cubicBezTo>
                <a:cubicBezTo>
                  <a:pt x="411" y="572"/>
                  <a:pt x="399" y="591"/>
                  <a:pt x="364" y="591"/>
                </a:cubicBezTo>
                <a:cubicBezTo>
                  <a:pt x="271" y="591"/>
                  <a:pt x="271" y="591"/>
                  <a:pt x="271" y="591"/>
                </a:cubicBezTo>
                <a:cubicBezTo>
                  <a:pt x="260" y="591"/>
                  <a:pt x="251" y="600"/>
                  <a:pt x="251" y="611"/>
                </a:cubicBezTo>
                <a:cubicBezTo>
                  <a:pt x="251" y="656"/>
                  <a:pt x="251" y="656"/>
                  <a:pt x="251" y="656"/>
                </a:cubicBezTo>
                <a:cubicBezTo>
                  <a:pt x="661" y="656"/>
                  <a:pt x="661" y="656"/>
                  <a:pt x="661" y="656"/>
                </a:cubicBezTo>
                <a:cubicBezTo>
                  <a:pt x="716" y="656"/>
                  <a:pt x="761" y="701"/>
                  <a:pt x="761" y="756"/>
                </a:cubicBezTo>
                <a:cubicBezTo>
                  <a:pt x="761" y="1166"/>
                  <a:pt x="761" y="1166"/>
                  <a:pt x="761" y="1166"/>
                </a:cubicBezTo>
                <a:cubicBezTo>
                  <a:pt x="800" y="1166"/>
                  <a:pt x="800" y="1166"/>
                  <a:pt x="800" y="1166"/>
                </a:cubicBezTo>
                <a:cubicBezTo>
                  <a:pt x="811" y="1166"/>
                  <a:pt x="820" y="1157"/>
                  <a:pt x="820" y="1146"/>
                </a:cubicBezTo>
                <a:cubicBezTo>
                  <a:pt x="820" y="1053"/>
                  <a:pt x="820" y="1053"/>
                  <a:pt x="820" y="1053"/>
                </a:cubicBezTo>
                <a:cubicBezTo>
                  <a:pt x="820" y="1016"/>
                  <a:pt x="842" y="999"/>
                  <a:pt x="863" y="999"/>
                </a:cubicBezTo>
                <a:cubicBezTo>
                  <a:pt x="877" y="999"/>
                  <a:pt x="890" y="1005"/>
                  <a:pt x="902" y="1017"/>
                </a:cubicBezTo>
                <a:cubicBezTo>
                  <a:pt x="1288" y="1372"/>
                  <a:pt x="1288" y="1372"/>
                  <a:pt x="1288" y="1372"/>
                </a:cubicBezTo>
                <a:cubicBezTo>
                  <a:pt x="1300" y="1383"/>
                  <a:pt x="1307" y="1396"/>
                  <a:pt x="1310" y="1411"/>
                </a:cubicBezTo>
                <a:cubicBezTo>
                  <a:pt x="2841" y="1411"/>
                  <a:pt x="2841" y="1411"/>
                  <a:pt x="2841" y="1411"/>
                </a:cubicBezTo>
                <a:cubicBezTo>
                  <a:pt x="2841" y="72"/>
                  <a:pt x="2841" y="72"/>
                  <a:pt x="2841" y="72"/>
                </a:cubicBezTo>
                <a:cubicBezTo>
                  <a:pt x="2841" y="33"/>
                  <a:pt x="2809" y="0"/>
                  <a:pt x="2769" y="0"/>
                </a:cubicBezTo>
                <a:cubicBezTo>
                  <a:pt x="0" y="0"/>
                  <a:pt x="0" y="0"/>
                  <a:pt x="0" y="0"/>
                </a:cubicBezTo>
                <a:lnTo>
                  <a:pt x="0" y="100"/>
                </a:lnTo>
                <a:close/>
              </a:path>
            </a:pathLst>
          </a:custGeom>
          <a:solidFill>
            <a:schemeClr val="accent3"/>
          </a:solidFill>
          <a:ln>
            <a:noFill/>
          </a:ln>
        </p:spPr>
        <p:txBody>
          <a:bodyPr/>
          <a:lstStyle/>
          <a:p>
            <a:pPr>
              <a:defRPr/>
            </a:pPr>
            <a:endParaRPr lang="id-ID" sz="3599" dirty="0">
              <a:latin typeface="Roboto Light" panose="02000000000000000000" pitchFamily="2" charset="0"/>
            </a:endParaRPr>
          </a:p>
        </p:txBody>
      </p:sp>
      <p:sp>
        <p:nvSpPr>
          <p:cNvPr id="7" name="Freeform 8">
            <a:extLst>
              <a:ext uri="{FF2B5EF4-FFF2-40B4-BE49-F238E27FC236}">
                <a16:creationId xmlns:a16="http://schemas.microsoft.com/office/drawing/2014/main" id="{D9CD1C95-D812-1149-B22E-C0E124840707}"/>
              </a:ext>
            </a:extLst>
          </p:cNvPr>
          <p:cNvSpPr>
            <a:spLocks/>
          </p:cNvSpPr>
          <p:nvPr/>
        </p:nvSpPr>
        <p:spPr bwMode="auto">
          <a:xfrm>
            <a:off x="6121394" y="4062736"/>
            <a:ext cx="4872356" cy="2421894"/>
          </a:xfrm>
          <a:custGeom>
            <a:avLst/>
            <a:gdLst>
              <a:gd name="T0" fmla="*/ 1310 w 2841"/>
              <a:gd name="T1" fmla="*/ 0 h 1411"/>
              <a:gd name="T2" fmla="*/ 1288 w 2841"/>
              <a:gd name="T3" fmla="*/ 39 h 1411"/>
              <a:gd name="T4" fmla="*/ 902 w 2841"/>
              <a:gd name="T5" fmla="*/ 395 h 1411"/>
              <a:gd name="T6" fmla="*/ 863 w 2841"/>
              <a:gd name="T7" fmla="*/ 412 h 1411"/>
              <a:gd name="T8" fmla="*/ 863 w 2841"/>
              <a:gd name="T9" fmla="*/ 412 h 1411"/>
              <a:gd name="T10" fmla="*/ 820 w 2841"/>
              <a:gd name="T11" fmla="*/ 359 h 1411"/>
              <a:gd name="T12" fmla="*/ 820 w 2841"/>
              <a:gd name="T13" fmla="*/ 265 h 1411"/>
              <a:gd name="T14" fmla="*/ 800 w 2841"/>
              <a:gd name="T15" fmla="*/ 245 h 1411"/>
              <a:gd name="T16" fmla="*/ 761 w 2841"/>
              <a:gd name="T17" fmla="*/ 245 h 1411"/>
              <a:gd name="T18" fmla="*/ 761 w 2841"/>
              <a:gd name="T19" fmla="*/ 655 h 1411"/>
              <a:gd name="T20" fmla="*/ 661 w 2841"/>
              <a:gd name="T21" fmla="*/ 755 h 1411"/>
              <a:gd name="T22" fmla="*/ 251 w 2841"/>
              <a:gd name="T23" fmla="*/ 755 h 1411"/>
              <a:gd name="T24" fmla="*/ 251 w 2841"/>
              <a:gd name="T25" fmla="*/ 800 h 1411"/>
              <a:gd name="T26" fmla="*/ 271 w 2841"/>
              <a:gd name="T27" fmla="*/ 820 h 1411"/>
              <a:gd name="T28" fmla="*/ 364 w 2841"/>
              <a:gd name="T29" fmla="*/ 820 h 1411"/>
              <a:gd name="T30" fmla="*/ 414 w 2841"/>
              <a:gd name="T31" fmla="*/ 847 h 1411"/>
              <a:gd name="T32" fmla="*/ 400 w 2841"/>
              <a:gd name="T33" fmla="*/ 903 h 1411"/>
              <a:gd name="T34" fmla="*/ 45 w 2841"/>
              <a:gd name="T35" fmla="*/ 1288 h 1411"/>
              <a:gd name="T36" fmla="*/ 0 w 2841"/>
              <a:gd name="T37" fmla="*/ 1312 h 1411"/>
              <a:gd name="T38" fmla="*/ 0 w 2841"/>
              <a:gd name="T39" fmla="*/ 1411 h 1411"/>
              <a:gd name="T40" fmla="*/ 2769 w 2841"/>
              <a:gd name="T41" fmla="*/ 1411 h 1411"/>
              <a:gd name="T42" fmla="*/ 2841 w 2841"/>
              <a:gd name="T43" fmla="*/ 1339 h 1411"/>
              <a:gd name="T44" fmla="*/ 2841 w 2841"/>
              <a:gd name="T45" fmla="*/ 0 h 1411"/>
              <a:gd name="T46" fmla="*/ 1310 w 2841"/>
              <a:gd name="T47" fmla="*/ 0 h 1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841" h="1411">
                <a:moveTo>
                  <a:pt x="1310" y="0"/>
                </a:moveTo>
                <a:cubicBezTo>
                  <a:pt x="1307" y="15"/>
                  <a:pt x="1300" y="29"/>
                  <a:pt x="1288" y="39"/>
                </a:cubicBezTo>
                <a:cubicBezTo>
                  <a:pt x="902" y="395"/>
                  <a:pt x="902" y="395"/>
                  <a:pt x="902" y="395"/>
                </a:cubicBezTo>
                <a:cubicBezTo>
                  <a:pt x="890" y="407"/>
                  <a:pt x="877" y="412"/>
                  <a:pt x="863" y="412"/>
                </a:cubicBezTo>
                <a:cubicBezTo>
                  <a:pt x="863" y="412"/>
                  <a:pt x="863" y="412"/>
                  <a:pt x="863" y="412"/>
                </a:cubicBezTo>
                <a:cubicBezTo>
                  <a:pt x="842" y="412"/>
                  <a:pt x="820" y="396"/>
                  <a:pt x="820" y="359"/>
                </a:cubicBezTo>
                <a:cubicBezTo>
                  <a:pt x="820" y="265"/>
                  <a:pt x="820" y="265"/>
                  <a:pt x="820" y="265"/>
                </a:cubicBezTo>
                <a:cubicBezTo>
                  <a:pt x="820" y="254"/>
                  <a:pt x="811" y="245"/>
                  <a:pt x="800" y="245"/>
                </a:cubicBezTo>
                <a:cubicBezTo>
                  <a:pt x="761" y="245"/>
                  <a:pt x="761" y="245"/>
                  <a:pt x="761" y="245"/>
                </a:cubicBezTo>
                <a:cubicBezTo>
                  <a:pt x="761" y="655"/>
                  <a:pt x="761" y="655"/>
                  <a:pt x="761" y="655"/>
                </a:cubicBezTo>
                <a:cubicBezTo>
                  <a:pt x="761" y="710"/>
                  <a:pt x="716" y="755"/>
                  <a:pt x="661" y="755"/>
                </a:cubicBezTo>
                <a:cubicBezTo>
                  <a:pt x="251" y="755"/>
                  <a:pt x="251" y="755"/>
                  <a:pt x="251" y="755"/>
                </a:cubicBezTo>
                <a:cubicBezTo>
                  <a:pt x="251" y="800"/>
                  <a:pt x="251" y="800"/>
                  <a:pt x="251" y="800"/>
                </a:cubicBezTo>
                <a:cubicBezTo>
                  <a:pt x="251" y="811"/>
                  <a:pt x="260" y="820"/>
                  <a:pt x="271" y="820"/>
                </a:cubicBezTo>
                <a:cubicBezTo>
                  <a:pt x="364" y="820"/>
                  <a:pt x="364" y="820"/>
                  <a:pt x="364" y="820"/>
                </a:cubicBezTo>
                <a:cubicBezTo>
                  <a:pt x="399" y="820"/>
                  <a:pt x="411" y="839"/>
                  <a:pt x="414" y="847"/>
                </a:cubicBezTo>
                <a:cubicBezTo>
                  <a:pt x="418" y="856"/>
                  <a:pt x="424" y="877"/>
                  <a:pt x="400" y="903"/>
                </a:cubicBezTo>
                <a:cubicBezTo>
                  <a:pt x="45" y="1288"/>
                  <a:pt x="45" y="1288"/>
                  <a:pt x="45" y="1288"/>
                </a:cubicBezTo>
                <a:cubicBezTo>
                  <a:pt x="33" y="1302"/>
                  <a:pt x="17" y="1310"/>
                  <a:pt x="0" y="1312"/>
                </a:cubicBezTo>
                <a:cubicBezTo>
                  <a:pt x="0" y="1411"/>
                  <a:pt x="0" y="1411"/>
                  <a:pt x="0" y="1411"/>
                </a:cubicBezTo>
                <a:cubicBezTo>
                  <a:pt x="2769" y="1411"/>
                  <a:pt x="2769" y="1411"/>
                  <a:pt x="2769" y="1411"/>
                </a:cubicBezTo>
                <a:cubicBezTo>
                  <a:pt x="2809" y="1411"/>
                  <a:pt x="2841" y="1378"/>
                  <a:pt x="2841" y="1339"/>
                </a:cubicBezTo>
                <a:cubicBezTo>
                  <a:pt x="2841" y="0"/>
                  <a:pt x="2841" y="0"/>
                  <a:pt x="2841" y="0"/>
                </a:cubicBezTo>
                <a:lnTo>
                  <a:pt x="1310" y="0"/>
                </a:lnTo>
                <a:close/>
              </a:path>
            </a:pathLst>
          </a:custGeom>
          <a:solidFill>
            <a:schemeClr val="accent4"/>
          </a:solidFill>
          <a:ln>
            <a:noFill/>
          </a:ln>
        </p:spPr>
        <p:txBody>
          <a:bodyPr/>
          <a:lstStyle/>
          <a:p>
            <a:pPr>
              <a:defRPr/>
            </a:pPr>
            <a:endParaRPr lang="id-ID" sz="3599" dirty="0">
              <a:latin typeface="Roboto Light" panose="02000000000000000000" pitchFamily="2" charset="0"/>
            </a:endParaRPr>
          </a:p>
        </p:txBody>
      </p:sp>
      <p:sp>
        <p:nvSpPr>
          <p:cNvPr id="8" name="Freeform 9">
            <a:extLst>
              <a:ext uri="{FF2B5EF4-FFF2-40B4-BE49-F238E27FC236}">
                <a16:creationId xmlns:a16="http://schemas.microsoft.com/office/drawing/2014/main" id="{18061BC9-930B-6F46-A295-C36019C2C5FE}"/>
              </a:ext>
            </a:extLst>
          </p:cNvPr>
          <p:cNvSpPr>
            <a:spLocks/>
          </p:cNvSpPr>
          <p:nvPr/>
        </p:nvSpPr>
        <p:spPr bwMode="auto">
          <a:xfrm>
            <a:off x="1198251" y="4062736"/>
            <a:ext cx="4873944" cy="2421894"/>
          </a:xfrm>
          <a:custGeom>
            <a:avLst/>
            <a:gdLst>
              <a:gd name="T0" fmla="*/ 2842 w 2842"/>
              <a:gd name="T1" fmla="*/ 1309 h 1411"/>
              <a:gd name="T2" fmla="*/ 2808 w 2842"/>
              <a:gd name="T3" fmla="*/ 1288 h 1411"/>
              <a:gd name="T4" fmla="*/ 2453 w 2842"/>
              <a:gd name="T5" fmla="*/ 903 h 1411"/>
              <a:gd name="T6" fmla="*/ 2439 w 2842"/>
              <a:gd name="T7" fmla="*/ 847 h 1411"/>
              <a:gd name="T8" fmla="*/ 2489 w 2842"/>
              <a:gd name="T9" fmla="*/ 820 h 1411"/>
              <a:gd name="T10" fmla="*/ 2583 w 2842"/>
              <a:gd name="T11" fmla="*/ 820 h 1411"/>
              <a:gd name="T12" fmla="*/ 2603 w 2842"/>
              <a:gd name="T13" fmla="*/ 800 h 1411"/>
              <a:gd name="T14" fmla="*/ 2603 w 2842"/>
              <a:gd name="T15" fmla="*/ 755 h 1411"/>
              <a:gd name="T16" fmla="*/ 2193 w 2842"/>
              <a:gd name="T17" fmla="*/ 755 h 1411"/>
              <a:gd name="T18" fmla="*/ 2093 w 2842"/>
              <a:gd name="T19" fmla="*/ 655 h 1411"/>
              <a:gd name="T20" fmla="*/ 2093 w 2842"/>
              <a:gd name="T21" fmla="*/ 245 h 1411"/>
              <a:gd name="T22" fmla="*/ 2041 w 2842"/>
              <a:gd name="T23" fmla="*/ 245 h 1411"/>
              <a:gd name="T24" fmla="*/ 2021 w 2842"/>
              <a:gd name="T25" fmla="*/ 265 h 1411"/>
              <a:gd name="T26" fmla="*/ 2021 w 2842"/>
              <a:gd name="T27" fmla="*/ 359 h 1411"/>
              <a:gd name="T28" fmla="*/ 1978 w 2842"/>
              <a:gd name="T29" fmla="*/ 412 h 1411"/>
              <a:gd name="T30" fmla="*/ 1939 w 2842"/>
              <a:gd name="T31" fmla="*/ 395 h 1411"/>
              <a:gd name="T32" fmla="*/ 1553 w 2842"/>
              <a:gd name="T33" fmla="*/ 39 h 1411"/>
              <a:gd name="T34" fmla="*/ 1531 w 2842"/>
              <a:gd name="T35" fmla="*/ 0 h 1411"/>
              <a:gd name="T36" fmla="*/ 0 w 2842"/>
              <a:gd name="T37" fmla="*/ 0 h 1411"/>
              <a:gd name="T38" fmla="*/ 0 w 2842"/>
              <a:gd name="T39" fmla="*/ 1339 h 1411"/>
              <a:gd name="T40" fmla="*/ 72 w 2842"/>
              <a:gd name="T41" fmla="*/ 1411 h 1411"/>
              <a:gd name="T42" fmla="*/ 2842 w 2842"/>
              <a:gd name="T43" fmla="*/ 1411 h 1411"/>
              <a:gd name="T44" fmla="*/ 2842 w 2842"/>
              <a:gd name="T45" fmla="*/ 1309 h 1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842" h="1411">
                <a:moveTo>
                  <a:pt x="2842" y="1309"/>
                </a:moveTo>
                <a:cubicBezTo>
                  <a:pt x="2829" y="1306"/>
                  <a:pt x="2818" y="1299"/>
                  <a:pt x="2808" y="1288"/>
                </a:cubicBezTo>
                <a:cubicBezTo>
                  <a:pt x="2453" y="903"/>
                  <a:pt x="2453" y="903"/>
                  <a:pt x="2453" y="903"/>
                </a:cubicBezTo>
                <a:cubicBezTo>
                  <a:pt x="2430" y="877"/>
                  <a:pt x="2435" y="856"/>
                  <a:pt x="2439" y="847"/>
                </a:cubicBezTo>
                <a:cubicBezTo>
                  <a:pt x="2443" y="839"/>
                  <a:pt x="2455" y="820"/>
                  <a:pt x="2489" y="820"/>
                </a:cubicBezTo>
                <a:cubicBezTo>
                  <a:pt x="2583" y="820"/>
                  <a:pt x="2583" y="820"/>
                  <a:pt x="2583" y="820"/>
                </a:cubicBezTo>
                <a:cubicBezTo>
                  <a:pt x="2594" y="820"/>
                  <a:pt x="2603" y="811"/>
                  <a:pt x="2603" y="800"/>
                </a:cubicBezTo>
                <a:cubicBezTo>
                  <a:pt x="2603" y="755"/>
                  <a:pt x="2603" y="755"/>
                  <a:pt x="2603" y="755"/>
                </a:cubicBezTo>
                <a:cubicBezTo>
                  <a:pt x="2193" y="755"/>
                  <a:pt x="2193" y="755"/>
                  <a:pt x="2193" y="755"/>
                </a:cubicBezTo>
                <a:cubicBezTo>
                  <a:pt x="2137" y="755"/>
                  <a:pt x="2093" y="710"/>
                  <a:pt x="2093" y="655"/>
                </a:cubicBezTo>
                <a:cubicBezTo>
                  <a:pt x="2093" y="245"/>
                  <a:pt x="2093" y="245"/>
                  <a:pt x="2093" y="245"/>
                </a:cubicBezTo>
                <a:cubicBezTo>
                  <a:pt x="2041" y="245"/>
                  <a:pt x="2041" y="245"/>
                  <a:pt x="2041" y="245"/>
                </a:cubicBezTo>
                <a:cubicBezTo>
                  <a:pt x="2030" y="245"/>
                  <a:pt x="2021" y="254"/>
                  <a:pt x="2021" y="265"/>
                </a:cubicBezTo>
                <a:cubicBezTo>
                  <a:pt x="2021" y="359"/>
                  <a:pt x="2021" y="359"/>
                  <a:pt x="2021" y="359"/>
                </a:cubicBezTo>
                <a:cubicBezTo>
                  <a:pt x="2021" y="396"/>
                  <a:pt x="1999" y="412"/>
                  <a:pt x="1978" y="412"/>
                </a:cubicBezTo>
                <a:cubicBezTo>
                  <a:pt x="1965" y="412"/>
                  <a:pt x="1952" y="407"/>
                  <a:pt x="1939" y="395"/>
                </a:cubicBezTo>
                <a:cubicBezTo>
                  <a:pt x="1553" y="39"/>
                  <a:pt x="1553" y="39"/>
                  <a:pt x="1553" y="39"/>
                </a:cubicBezTo>
                <a:cubicBezTo>
                  <a:pt x="1542" y="29"/>
                  <a:pt x="1534" y="15"/>
                  <a:pt x="1531" y="0"/>
                </a:cubicBezTo>
                <a:cubicBezTo>
                  <a:pt x="0" y="0"/>
                  <a:pt x="0" y="0"/>
                  <a:pt x="0" y="0"/>
                </a:cubicBezTo>
                <a:cubicBezTo>
                  <a:pt x="0" y="1339"/>
                  <a:pt x="0" y="1339"/>
                  <a:pt x="0" y="1339"/>
                </a:cubicBezTo>
                <a:cubicBezTo>
                  <a:pt x="0" y="1378"/>
                  <a:pt x="32" y="1411"/>
                  <a:pt x="72" y="1411"/>
                </a:cubicBezTo>
                <a:cubicBezTo>
                  <a:pt x="2842" y="1411"/>
                  <a:pt x="2842" y="1411"/>
                  <a:pt x="2842" y="1411"/>
                </a:cubicBezTo>
                <a:lnTo>
                  <a:pt x="2842" y="1309"/>
                </a:lnTo>
                <a:close/>
              </a:path>
            </a:pathLst>
          </a:custGeom>
          <a:solidFill>
            <a:schemeClr val="accent1"/>
          </a:solidFill>
          <a:ln>
            <a:noFill/>
          </a:ln>
        </p:spPr>
        <p:txBody>
          <a:bodyPr/>
          <a:lstStyle/>
          <a:p>
            <a:pPr>
              <a:defRPr/>
            </a:pPr>
            <a:endParaRPr lang="id-ID" sz="3599" dirty="0">
              <a:latin typeface="Roboto Light" panose="02000000000000000000" pitchFamily="2" charset="0"/>
            </a:endParaRPr>
          </a:p>
        </p:txBody>
      </p:sp>
      <p:sp>
        <p:nvSpPr>
          <p:cNvPr id="19" name="TextBox 18">
            <a:extLst>
              <a:ext uri="{FF2B5EF4-FFF2-40B4-BE49-F238E27FC236}">
                <a16:creationId xmlns:a16="http://schemas.microsoft.com/office/drawing/2014/main" id="{3C84DCE8-BDCF-BD4D-BC65-42361E3070A8}"/>
              </a:ext>
            </a:extLst>
          </p:cNvPr>
          <p:cNvSpPr txBox="1"/>
          <p:nvPr/>
        </p:nvSpPr>
        <p:spPr>
          <a:xfrm>
            <a:off x="7864773" y="1779642"/>
            <a:ext cx="1122423" cy="353943"/>
          </a:xfrm>
          <a:prstGeom prst="rect">
            <a:avLst/>
          </a:prstGeom>
          <a:noFill/>
        </p:spPr>
        <p:txBody>
          <a:bodyPr wrap="none" rtlCol="0" anchor="ctr" anchorCtr="0">
            <a:spAutoFit/>
          </a:bodyPr>
          <a:lstStyle/>
          <a:p>
            <a:r>
              <a:rPr lang="en-US" sz="1700" b="1" dirty="0">
                <a:solidFill>
                  <a:schemeClr val="bg1"/>
                </a:solidFill>
                <a:latin typeface="Oswald" panose="02000503000000000000" pitchFamily="2" charset="77"/>
                <a:ea typeface="League Spartan" charset="0"/>
                <a:cs typeface="Poppins" pitchFamily="2" charset="77"/>
              </a:rPr>
              <a:t>WEAKNESS</a:t>
            </a:r>
          </a:p>
        </p:txBody>
      </p:sp>
      <p:sp>
        <p:nvSpPr>
          <p:cNvPr id="21" name="TextBox 20">
            <a:extLst>
              <a:ext uri="{FF2B5EF4-FFF2-40B4-BE49-F238E27FC236}">
                <a16:creationId xmlns:a16="http://schemas.microsoft.com/office/drawing/2014/main" id="{06E97AAF-21C3-834F-9682-7147CC9F03E7}"/>
              </a:ext>
            </a:extLst>
          </p:cNvPr>
          <p:cNvSpPr txBox="1"/>
          <p:nvPr/>
        </p:nvSpPr>
        <p:spPr>
          <a:xfrm>
            <a:off x="7864773" y="4888841"/>
            <a:ext cx="1441420" cy="353943"/>
          </a:xfrm>
          <a:prstGeom prst="rect">
            <a:avLst/>
          </a:prstGeom>
          <a:noFill/>
        </p:spPr>
        <p:txBody>
          <a:bodyPr wrap="none" rtlCol="0" anchor="ctr" anchorCtr="0">
            <a:spAutoFit/>
          </a:bodyPr>
          <a:lstStyle/>
          <a:p>
            <a:r>
              <a:rPr lang="en-US" sz="1700" b="1" dirty="0">
                <a:solidFill>
                  <a:schemeClr val="bg1"/>
                </a:solidFill>
                <a:latin typeface="Oswald" panose="02000503000000000000" pitchFamily="2" charset="77"/>
                <a:ea typeface="League Spartan" charset="0"/>
                <a:cs typeface="Poppins" pitchFamily="2" charset="77"/>
              </a:rPr>
              <a:t>OPPORTUNITY</a:t>
            </a:r>
          </a:p>
        </p:txBody>
      </p:sp>
      <p:sp>
        <p:nvSpPr>
          <p:cNvPr id="23" name="TextBox 22">
            <a:extLst>
              <a:ext uri="{FF2B5EF4-FFF2-40B4-BE49-F238E27FC236}">
                <a16:creationId xmlns:a16="http://schemas.microsoft.com/office/drawing/2014/main" id="{432AD863-B5E5-C34E-B12E-879555E7D741}"/>
              </a:ext>
            </a:extLst>
          </p:cNvPr>
          <p:cNvSpPr txBox="1"/>
          <p:nvPr/>
        </p:nvSpPr>
        <p:spPr>
          <a:xfrm>
            <a:off x="3215076" y="1779642"/>
            <a:ext cx="1103187" cy="353943"/>
          </a:xfrm>
          <a:prstGeom prst="rect">
            <a:avLst/>
          </a:prstGeom>
          <a:noFill/>
        </p:spPr>
        <p:txBody>
          <a:bodyPr wrap="none" rtlCol="0" anchor="ctr" anchorCtr="0">
            <a:spAutoFit/>
          </a:bodyPr>
          <a:lstStyle/>
          <a:p>
            <a:pPr algn="r"/>
            <a:r>
              <a:rPr lang="en-US" sz="1700" b="1" dirty="0">
                <a:solidFill>
                  <a:schemeClr val="bg1"/>
                </a:solidFill>
                <a:latin typeface="Oswald" panose="02000503000000000000" pitchFamily="2" charset="77"/>
                <a:ea typeface="League Spartan" charset="0"/>
                <a:cs typeface="Poppins" pitchFamily="2" charset="77"/>
              </a:rPr>
              <a:t>STRENGTH</a:t>
            </a:r>
          </a:p>
        </p:txBody>
      </p:sp>
      <p:sp>
        <p:nvSpPr>
          <p:cNvPr id="24" name="Subtitle 2">
            <a:extLst>
              <a:ext uri="{FF2B5EF4-FFF2-40B4-BE49-F238E27FC236}">
                <a16:creationId xmlns:a16="http://schemas.microsoft.com/office/drawing/2014/main" id="{ADDDB383-3F95-764B-A13F-79EB74D0DF97}"/>
              </a:ext>
            </a:extLst>
          </p:cNvPr>
          <p:cNvSpPr txBox="1">
            <a:spLocks/>
          </p:cNvSpPr>
          <p:nvPr/>
        </p:nvSpPr>
        <p:spPr>
          <a:xfrm>
            <a:off x="1361992" y="2122958"/>
            <a:ext cx="3010873" cy="334228"/>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850"/>
              </a:lnSpc>
            </a:pPr>
            <a:r>
              <a:rPr lang="en-US" sz="1300" dirty="0">
                <a:solidFill>
                  <a:schemeClr val="bg1"/>
                </a:solidFill>
                <a:latin typeface="Roboto Light" panose="02000000000000000000" pitchFamily="2" charset="0"/>
                <a:ea typeface="Open Sans Light" panose="020B0306030504020204" pitchFamily="34" charset="0"/>
                <a:cs typeface="Open Sans Light" panose="020B0306030504020204" pitchFamily="34" charset="0"/>
              </a:rPr>
              <a:t>.</a:t>
            </a:r>
          </a:p>
        </p:txBody>
      </p:sp>
      <p:sp>
        <p:nvSpPr>
          <p:cNvPr id="25" name="TextBox 24">
            <a:extLst>
              <a:ext uri="{FF2B5EF4-FFF2-40B4-BE49-F238E27FC236}">
                <a16:creationId xmlns:a16="http://schemas.microsoft.com/office/drawing/2014/main" id="{EBD1DCA4-4BE3-AE4F-9694-0ECBCA47F8CA}"/>
              </a:ext>
            </a:extLst>
          </p:cNvPr>
          <p:cNvSpPr txBox="1"/>
          <p:nvPr/>
        </p:nvSpPr>
        <p:spPr>
          <a:xfrm>
            <a:off x="3455526" y="4888841"/>
            <a:ext cx="862737" cy="353943"/>
          </a:xfrm>
          <a:prstGeom prst="rect">
            <a:avLst/>
          </a:prstGeom>
          <a:noFill/>
        </p:spPr>
        <p:txBody>
          <a:bodyPr wrap="none" rtlCol="0" anchor="ctr" anchorCtr="0">
            <a:spAutoFit/>
          </a:bodyPr>
          <a:lstStyle/>
          <a:p>
            <a:pPr algn="r"/>
            <a:r>
              <a:rPr lang="en-US" sz="1700" b="1" dirty="0">
                <a:solidFill>
                  <a:schemeClr val="bg1"/>
                </a:solidFill>
                <a:latin typeface="Oswald" panose="02000503000000000000" pitchFamily="2" charset="77"/>
                <a:ea typeface="League Spartan" charset="0"/>
                <a:cs typeface="Poppins" pitchFamily="2" charset="77"/>
              </a:rPr>
              <a:t>THREAT</a:t>
            </a:r>
          </a:p>
        </p:txBody>
      </p:sp>
      <p:sp>
        <p:nvSpPr>
          <p:cNvPr id="27" name="TextBox 26">
            <a:extLst>
              <a:ext uri="{FF2B5EF4-FFF2-40B4-BE49-F238E27FC236}">
                <a16:creationId xmlns:a16="http://schemas.microsoft.com/office/drawing/2014/main" id="{7A9E1FEA-DCFB-6742-A3C5-8C5443BBE3EB}"/>
              </a:ext>
            </a:extLst>
          </p:cNvPr>
          <p:cNvSpPr txBox="1"/>
          <p:nvPr/>
        </p:nvSpPr>
        <p:spPr>
          <a:xfrm>
            <a:off x="5334509" y="3885764"/>
            <a:ext cx="1587294" cy="353943"/>
          </a:xfrm>
          <a:prstGeom prst="rect">
            <a:avLst/>
          </a:prstGeom>
          <a:noFill/>
        </p:spPr>
        <p:txBody>
          <a:bodyPr wrap="none" rtlCol="0" anchor="ctr" anchorCtr="0">
            <a:spAutoFit/>
          </a:bodyPr>
          <a:lstStyle/>
          <a:p>
            <a:pPr algn="ctr"/>
            <a:r>
              <a:rPr lang="en-US" sz="1700" b="1" dirty="0">
                <a:solidFill>
                  <a:schemeClr val="bg1"/>
                </a:solidFill>
                <a:latin typeface="Oswald" panose="02000503000000000000" pitchFamily="2" charset="77"/>
                <a:ea typeface="League Spartan" charset="0"/>
                <a:cs typeface="Poppins" pitchFamily="2" charset="77"/>
              </a:rPr>
              <a:t>SWOT ANALISYS</a:t>
            </a:r>
          </a:p>
        </p:txBody>
      </p:sp>
    </p:spTree>
    <p:extLst>
      <p:ext uri="{BB962C8B-B14F-4D97-AF65-F5344CB8AC3E}">
        <p14:creationId xmlns:p14="http://schemas.microsoft.com/office/powerpoint/2010/main" val="1550742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050" name="Picture 2" descr="Sponsored image">
            <a:extLst>
              <a:ext uri="{FF2B5EF4-FFF2-40B4-BE49-F238E27FC236}">
                <a16:creationId xmlns:a16="http://schemas.microsoft.com/office/drawing/2014/main" id="{4F1E372F-8C82-E481-A33E-C5192B36FD2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532" b="11898"/>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79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BB808-FE0A-2E3A-C891-66B40C081715}"/>
              </a:ext>
            </a:extLst>
          </p:cNvPr>
          <p:cNvSpPr>
            <a:spLocks noGrp="1"/>
          </p:cNvSpPr>
          <p:nvPr>
            <p:ph type="title"/>
          </p:nvPr>
        </p:nvSpPr>
        <p:spPr>
          <a:xfrm>
            <a:off x="4382724" y="702156"/>
            <a:ext cx="7225075" cy="1013800"/>
          </a:xfrm>
        </p:spPr>
        <p:txBody>
          <a:bodyPr vert="horz" lIns="91440" tIns="45720" rIns="91440" bIns="45720" rtlCol="0" anchor="b">
            <a:normAutofit fontScale="90000"/>
          </a:bodyPr>
          <a:lstStyle/>
          <a:p>
            <a:r>
              <a:rPr lang="en-US" b="0" kern="1200" cap="all" dirty="0">
                <a:solidFill>
                  <a:schemeClr val="tx2"/>
                </a:solidFill>
                <a:latin typeface="+mj-lt"/>
                <a:ea typeface="+mj-ea"/>
                <a:cs typeface="+mj-cs"/>
              </a:rPr>
              <a:t>Theological Reflection Starters…</a:t>
            </a:r>
          </a:p>
        </p:txBody>
      </p:sp>
      <p:sp>
        <p:nvSpPr>
          <p:cNvPr id="3" name="Content Placeholder 2">
            <a:extLst>
              <a:ext uri="{FF2B5EF4-FFF2-40B4-BE49-F238E27FC236}">
                <a16:creationId xmlns:a16="http://schemas.microsoft.com/office/drawing/2014/main" id="{69C07296-327D-CB16-B0C5-2A0F18D46534}"/>
              </a:ext>
            </a:extLst>
          </p:cNvPr>
          <p:cNvSpPr>
            <a:spLocks noGrp="1"/>
          </p:cNvSpPr>
          <p:nvPr>
            <p:ph sz="half" idx="1"/>
          </p:nvPr>
        </p:nvSpPr>
        <p:spPr>
          <a:xfrm>
            <a:off x="4382726" y="1896533"/>
            <a:ext cx="6878108" cy="3962266"/>
          </a:xfrm>
        </p:spPr>
        <p:txBody>
          <a:bodyPr vert="horz" lIns="91440" tIns="45720" rIns="91440" bIns="45720" rtlCol="0" anchor="ctr">
            <a:normAutofit fontScale="92500" lnSpcReduction="20000"/>
          </a:bodyPr>
          <a:lstStyle/>
          <a:p>
            <a:r>
              <a:rPr lang="en-US" sz="3200" dirty="0"/>
              <a:t>Psalm 121v7-8</a:t>
            </a:r>
          </a:p>
          <a:p>
            <a:r>
              <a:rPr lang="en-US" sz="3200" dirty="0"/>
              <a:t>Made in the image of God, God’s great love, care and intimacy for each human being and His desire for their dignification. Christ’s call upon the church to reflect this love redemptively and sacrificially in bringing life/Shalom in all its fullness (John 10:10).</a:t>
            </a:r>
          </a:p>
          <a:p>
            <a:r>
              <a:rPr lang="en-US" sz="3200" dirty="0"/>
              <a:t>“Watch over one another in love” (John Wesley).</a:t>
            </a:r>
          </a:p>
        </p:txBody>
      </p:sp>
      <p:pic>
        <p:nvPicPr>
          <p:cNvPr id="1026" name="Picture 2" descr="Image result for John Wesley">
            <a:extLst>
              <a:ext uri="{FF2B5EF4-FFF2-40B4-BE49-F238E27FC236}">
                <a16:creationId xmlns:a16="http://schemas.microsoft.com/office/drawing/2014/main" id="{16849FFB-D02C-31DB-9609-6D976FE63FB3}"/>
              </a:ext>
            </a:extLst>
          </p:cNvPr>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l="12486" r="8512"/>
          <a:stretch/>
        </p:blipFill>
        <p:spPr bwMode="auto">
          <a:xfrm>
            <a:off x="446534" y="601201"/>
            <a:ext cx="3703320" cy="577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4251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3083" name="Rectangle 307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Sparkler, Lightbulb, Spray Candle, Spark">
            <a:extLst>
              <a:ext uri="{FF2B5EF4-FFF2-40B4-BE49-F238E27FC236}">
                <a16:creationId xmlns:a16="http://schemas.microsoft.com/office/drawing/2014/main" id="{B62CDE08-C15E-979B-C421-2A428E483051}"/>
              </a:ext>
            </a:extLst>
          </p:cNvPr>
          <p:cNvPicPr>
            <a:picLocks noGrp="1" noChangeAspect="1" noChangeArrowheads="1"/>
          </p:cNvPicPr>
          <p:nvPr>
            <p:ph sz="half" idx="2"/>
          </p:nvPr>
        </p:nvPicPr>
        <p:blipFill rotWithShape="1">
          <a:blip r:embed="rId2">
            <a:alphaModFix amt="50000"/>
            <a:extLst>
              <a:ext uri="{28A0092B-C50C-407E-A947-70E740481C1C}">
                <a14:useLocalDpi xmlns:a14="http://schemas.microsoft.com/office/drawing/2010/main" val="0"/>
              </a:ext>
            </a:extLst>
          </a:blip>
          <a:srcRect t="3822" b="11908"/>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B330109-CAA9-2898-3E12-53AA799628F2}"/>
              </a:ext>
            </a:extLst>
          </p:cNvPr>
          <p:cNvSpPr>
            <a:spLocks noGrp="1"/>
          </p:cNvSpPr>
          <p:nvPr>
            <p:ph type="title"/>
          </p:nvPr>
        </p:nvSpPr>
        <p:spPr>
          <a:xfrm>
            <a:off x="1524000" y="1122362"/>
            <a:ext cx="9144000" cy="2900518"/>
          </a:xfrm>
        </p:spPr>
        <p:txBody>
          <a:bodyPr vert="horz" lIns="91440" tIns="45720" rIns="91440" bIns="45720" rtlCol="0" anchor="b">
            <a:normAutofit/>
          </a:bodyPr>
          <a:lstStyle/>
          <a:p>
            <a:pPr algn="ctr"/>
            <a:r>
              <a:rPr lang="en-US" sz="6000">
                <a:solidFill>
                  <a:srgbClr val="FFFFFF"/>
                </a:solidFill>
              </a:rPr>
              <a:t>Learning and deeper learning?</a:t>
            </a:r>
          </a:p>
        </p:txBody>
      </p:sp>
    </p:spTree>
    <p:extLst>
      <p:ext uri="{BB962C8B-B14F-4D97-AF65-F5344CB8AC3E}">
        <p14:creationId xmlns:p14="http://schemas.microsoft.com/office/powerpoint/2010/main" val="1651613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4098" name="Picture 2" descr="Together, Earth, People, Board, School">
            <a:extLst>
              <a:ext uri="{FF2B5EF4-FFF2-40B4-BE49-F238E27FC236}">
                <a16:creationId xmlns:a16="http://schemas.microsoft.com/office/drawing/2014/main" id="{61BE8F3D-2A87-69A3-D570-B637DE4758B3}"/>
              </a:ext>
            </a:extLst>
          </p:cNvPr>
          <p:cNvPicPr>
            <a:picLocks noGrp="1" noChangeAspect="1" noChangeArrowheads="1"/>
          </p:cNvPicPr>
          <p:nvPr>
            <p:ph sz="half" idx="1"/>
          </p:nvPr>
        </p:nvPicPr>
        <p:blipFill rotWithShape="1">
          <a:blip r:embed="rId2">
            <a:extLst>
              <a:ext uri="{28A0092B-C50C-407E-A947-70E740481C1C}">
                <a14:useLocalDpi xmlns:a14="http://schemas.microsoft.com/office/drawing/2010/main" val="0"/>
              </a:ext>
            </a:extLst>
          </a:blip>
          <a:srcRect l="2012" r="4678"/>
          <a:stretch/>
        </p:blipFill>
        <p:spPr bwMode="auto">
          <a:xfrm>
            <a:off x="20" y="10"/>
            <a:ext cx="12188932" cy="6857990"/>
          </a:xfrm>
          <a:prstGeom prst="rect">
            <a:avLst/>
          </a:prstGeom>
          <a:noFill/>
          <a:extLst>
            <a:ext uri="{909E8E84-426E-40DD-AFC4-6F175D3DCCD1}">
              <a14:hiddenFill xmlns:a14="http://schemas.microsoft.com/office/drawing/2010/main">
                <a:solidFill>
                  <a:srgbClr val="FFFFFF"/>
                </a:solidFill>
              </a14:hiddenFill>
            </a:ext>
          </a:extLst>
        </p:spPr>
      </p:pic>
      <p:sp>
        <p:nvSpPr>
          <p:cNvPr id="4103" name="Freeform: Shape 4102">
            <a:extLst>
              <a:ext uri="{FF2B5EF4-FFF2-40B4-BE49-F238E27FC236}">
                <a16:creationId xmlns:a16="http://schemas.microsoft.com/office/drawing/2014/main" id="{5E8D2E83-FB3A-40E7-A9E5-7AB389D612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23809"/>
            <a:ext cx="11016943" cy="2262375"/>
          </a:xfrm>
          <a:custGeom>
            <a:avLst/>
            <a:gdLst>
              <a:gd name="connsiteX0" fmla="*/ 0 w 11016943"/>
              <a:gd name="connsiteY0" fmla="*/ 0 h 2262375"/>
              <a:gd name="connsiteX1" fmla="*/ 9969166 w 11016943"/>
              <a:gd name="connsiteY1" fmla="*/ 0 h 2262375"/>
              <a:gd name="connsiteX2" fmla="*/ 11016943 w 11016943"/>
              <a:gd name="connsiteY2" fmla="*/ 2262375 h 2262375"/>
              <a:gd name="connsiteX3" fmla="*/ 4942050 w 11016943"/>
              <a:gd name="connsiteY3" fmla="*/ 2262375 h 2262375"/>
              <a:gd name="connsiteX4" fmla="*/ 4582160 w 11016943"/>
              <a:gd name="connsiteY4" fmla="*/ 2262375 h 2262375"/>
              <a:gd name="connsiteX5" fmla="*/ 0 w 11016943"/>
              <a:gd name="connsiteY5" fmla="*/ 2262375 h 2262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016943" h="2262375">
                <a:moveTo>
                  <a:pt x="0" y="0"/>
                </a:moveTo>
                <a:lnTo>
                  <a:pt x="9969166" y="0"/>
                </a:lnTo>
                <a:lnTo>
                  <a:pt x="11016943" y="2262375"/>
                </a:lnTo>
                <a:lnTo>
                  <a:pt x="4942050" y="2262375"/>
                </a:lnTo>
                <a:lnTo>
                  <a:pt x="4582160" y="2262375"/>
                </a:lnTo>
                <a:lnTo>
                  <a:pt x="0" y="2262375"/>
                </a:lnTo>
                <a:close/>
              </a:path>
            </a:pathLst>
          </a:custGeom>
          <a:solidFill>
            <a:schemeClr val="bg1">
              <a:lumMod val="85000"/>
              <a:lumOff val="15000"/>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F04583F-A5E3-B74E-C828-67C8EEECD682}"/>
              </a:ext>
            </a:extLst>
          </p:cNvPr>
          <p:cNvSpPr>
            <a:spLocks noGrp="1"/>
          </p:cNvSpPr>
          <p:nvPr>
            <p:ph type="title"/>
          </p:nvPr>
        </p:nvSpPr>
        <p:spPr>
          <a:xfrm>
            <a:off x="618062" y="4185749"/>
            <a:ext cx="9265771" cy="622836"/>
          </a:xfrm>
        </p:spPr>
        <p:txBody>
          <a:bodyPr vert="horz" lIns="91440" tIns="45720" rIns="91440" bIns="45720" rtlCol="0" anchor="ctr">
            <a:normAutofit/>
          </a:bodyPr>
          <a:lstStyle/>
          <a:p>
            <a:r>
              <a:rPr lang="en-US" sz="3600"/>
              <a:t>Community of practice/reflection/supervision</a:t>
            </a:r>
          </a:p>
        </p:txBody>
      </p:sp>
      <p:sp>
        <p:nvSpPr>
          <p:cNvPr id="4" name="Content Placeholder 3">
            <a:extLst>
              <a:ext uri="{FF2B5EF4-FFF2-40B4-BE49-F238E27FC236}">
                <a16:creationId xmlns:a16="http://schemas.microsoft.com/office/drawing/2014/main" id="{181EB324-313C-D33C-0D9C-F77CA07F041C}"/>
              </a:ext>
            </a:extLst>
          </p:cNvPr>
          <p:cNvSpPr>
            <a:spLocks noGrp="1"/>
          </p:cNvSpPr>
          <p:nvPr>
            <p:ph sz="half" idx="2"/>
          </p:nvPr>
        </p:nvSpPr>
        <p:spPr>
          <a:xfrm>
            <a:off x="618063" y="4856921"/>
            <a:ext cx="9565028" cy="1249240"/>
          </a:xfrm>
        </p:spPr>
        <p:txBody>
          <a:bodyPr vert="horz" lIns="91440" tIns="45720" rIns="91440" bIns="45720" rtlCol="0">
            <a:normAutofit/>
          </a:bodyPr>
          <a:lstStyle/>
          <a:p>
            <a:r>
              <a:rPr lang="en-US" sz="1800" dirty="0"/>
              <a:t>What can we begin to learn with, through and from others in reflecting on our practice and in deepening it?</a:t>
            </a:r>
          </a:p>
        </p:txBody>
      </p:sp>
    </p:spTree>
    <p:extLst>
      <p:ext uri="{BB962C8B-B14F-4D97-AF65-F5344CB8AC3E}">
        <p14:creationId xmlns:p14="http://schemas.microsoft.com/office/powerpoint/2010/main" val="4251644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31" name="Rectangle 5126">
            <a:extLst>
              <a:ext uri="{FF2B5EF4-FFF2-40B4-BE49-F238E27FC236}">
                <a16:creationId xmlns:a16="http://schemas.microsoft.com/office/drawing/2014/main" id="{C5E6CFF1-2F42-4E10-9A97-F116F46F53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Living Room, Sofa, Couch">
            <a:extLst>
              <a:ext uri="{FF2B5EF4-FFF2-40B4-BE49-F238E27FC236}">
                <a16:creationId xmlns:a16="http://schemas.microsoft.com/office/drawing/2014/main" id="{9A961A8E-C62D-C30B-FCD4-7406D1CF078B}"/>
              </a:ext>
            </a:extLst>
          </p:cNvPr>
          <p:cNvPicPr>
            <a:picLocks noGrp="1" noChangeAspect="1" noChangeArrowheads="1"/>
          </p:cNvPicPr>
          <p:nvPr>
            <p:ph sz="half" idx="2"/>
          </p:nvPr>
        </p:nvPicPr>
        <p:blipFill rotWithShape="1">
          <a:blip r:embed="rId2">
            <a:alphaModFix amt="35000"/>
            <a:extLst>
              <a:ext uri="{28A0092B-C50C-407E-A947-70E740481C1C}">
                <a14:useLocalDpi xmlns:a14="http://schemas.microsoft.com/office/drawing/2010/main" val="0"/>
              </a:ext>
            </a:extLst>
          </a:blip>
          <a:srcRect t="15730"/>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60825D6-F18F-406A-9989-8A9490B33689}"/>
              </a:ext>
            </a:extLst>
          </p:cNvPr>
          <p:cNvSpPr>
            <a:spLocks noGrp="1"/>
          </p:cNvSpPr>
          <p:nvPr>
            <p:ph type="title"/>
          </p:nvPr>
        </p:nvSpPr>
        <p:spPr>
          <a:xfrm>
            <a:off x="838201" y="1065862"/>
            <a:ext cx="3313164" cy="4726276"/>
          </a:xfrm>
        </p:spPr>
        <p:txBody>
          <a:bodyPr vert="horz" lIns="91440" tIns="45720" rIns="91440" bIns="45720" rtlCol="0" anchor="ctr">
            <a:normAutofit/>
          </a:bodyPr>
          <a:lstStyle/>
          <a:p>
            <a:pPr algn="r"/>
            <a:r>
              <a:rPr lang="en-US" sz="4000">
                <a:solidFill>
                  <a:srgbClr val="FFFFFF"/>
                </a:solidFill>
              </a:rPr>
              <a:t>Stimuli</a:t>
            </a:r>
          </a:p>
        </p:txBody>
      </p:sp>
      <p:cxnSp>
        <p:nvCxnSpPr>
          <p:cNvPr id="5132" name="Straight Connector 5128">
            <a:extLst>
              <a:ext uri="{FF2B5EF4-FFF2-40B4-BE49-F238E27FC236}">
                <a16:creationId xmlns:a16="http://schemas.microsoft.com/office/drawing/2014/main" id="{67182200-4859-4C8D-BCBB-55B245C28B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78C7C40-29A6-9C53-8390-0E9181C669F6}"/>
              </a:ext>
            </a:extLst>
          </p:cNvPr>
          <p:cNvSpPr>
            <a:spLocks noGrp="1"/>
          </p:cNvSpPr>
          <p:nvPr>
            <p:ph sz="half" idx="1"/>
          </p:nvPr>
        </p:nvSpPr>
        <p:spPr>
          <a:xfrm>
            <a:off x="5155379" y="1065862"/>
            <a:ext cx="5744685" cy="4726276"/>
          </a:xfrm>
        </p:spPr>
        <p:txBody>
          <a:bodyPr vert="horz" lIns="91440" tIns="45720" rIns="91440" bIns="45720" rtlCol="0" anchor="ctr">
            <a:normAutofit/>
          </a:bodyPr>
          <a:lstStyle/>
          <a:p>
            <a:r>
              <a:rPr lang="en-US" sz="1700">
                <a:solidFill>
                  <a:srgbClr val="FFFFFF"/>
                </a:solidFill>
              </a:rPr>
              <a:t>What’s going on?</a:t>
            </a:r>
          </a:p>
          <a:p>
            <a:r>
              <a:rPr lang="en-US" sz="1700">
                <a:solidFill>
                  <a:srgbClr val="FFFFFF"/>
                </a:solidFill>
              </a:rPr>
              <a:t>What’s not going on?</a:t>
            </a:r>
          </a:p>
          <a:p>
            <a:r>
              <a:rPr lang="en-US" sz="1700">
                <a:solidFill>
                  <a:srgbClr val="FFFFFF"/>
                </a:solidFill>
              </a:rPr>
              <a:t>What’s good?</a:t>
            </a:r>
          </a:p>
          <a:p>
            <a:r>
              <a:rPr lang="en-US" sz="1700">
                <a:solidFill>
                  <a:srgbClr val="FFFFFF"/>
                </a:solidFill>
              </a:rPr>
              <a:t>What’s tough?</a:t>
            </a:r>
          </a:p>
          <a:p>
            <a:r>
              <a:rPr lang="en-US" sz="1700">
                <a:solidFill>
                  <a:srgbClr val="FFFFFF"/>
                </a:solidFill>
              </a:rPr>
              <a:t>What do you aspire to this year?</a:t>
            </a:r>
          </a:p>
          <a:p>
            <a:pPr lvl="1"/>
            <a:r>
              <a:rPr lang="en-US" sz="1700">
                <a:solidFill>
                  <a:srgbClr val="FFFFFF"/>
                </a:solidFill>
              </a:rPr>
              <a:t>Space to step up and how do you feel about that?</a:t>
            </a:r>
          </a:p>
          <a:p>
            <a:r>
              <a:rPr lang="en-US" sz="1700">
                <a:solidFill>
                  <a:srgbClr val="FFFFFF"/>
                </a:solidFill>
              </a:rPr>
              <a:t>Examples of great work?</a:t>
            </a:r>
          </a:p>
          <a:p>
            <a:r>
              <a:rPr lang="en-US" sz="1700">
                <a:solidFill>
                  <a:srgbClr val="FFFFFF"/>
                </a:solidFill>
              </a:rPr>
              <a:t>Critical incidents?</a:t>
            </a:r>
          </a:p>
          <a:p>
            <a:r>
              <a:rPr lang="en-US" sz="1700">
                <a:solidFill>
                  <a:srgbClr val="FFFFFF"/>
                </a:solidFill>
              </a:rPr>
              <a:t>What’s God saying or not saying?</a:t>
            </a:r>
          </a:p>
          <a:p>
            <a:r>
              <a:rPr lang="en-US" sz="1700">
                <a:solidFill>
                  <a:srgbClr val="FFFFFF"/>
                </a:solidFill>
              </a:rPr>
              <a:t>What’s happening in my team?</a:t>
            </a:r>
          </a:p>
          <a:p>
            <a:r>
              <a:rPr lang="en-US" sz="1700">
                <a:solidFill>
                  <a:srgbClr val="FFFFFF"/>
                </a:solidFill>
              </a:rPr>
              <a:t>What’s happening with the young people or communities I’m working with?</a:t>
            </a:r>
          </a:p>
          <a:p>
            <a:r>
              <a:rPr lang="en-US" sz="1700">
                <a:solidFill>
                  <a:srgbClr val="FFFFFF"/>
                </a:solidFill>
              </a:rPr>
              <a:t>New opportunities? What might this mean?</a:t>
            </a:r>
          </a:p>
        </p:txBody>
      </p:sp>
    </p:spTree>
    <p:extLst>
      <p:ext uri="{BB962C8B-B14F-4D97-AF65-F5344CB8AC3E}">
        <p14:creationId xmlns:p14="http://schemas.microsoft.com/office/powerpoint/2010/main" val="11372323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4c4b328-820f-466b-8733-1f573be9b78f" xsi:nil="true"/>
    <_ModernAudienceTargetUserField xmlns="e0bd7028-744d-43e1-8f42-5ed22b982e10">
      <UserInfo>
        <DisplayName/>
        <AccountId xsi:nil="true"/>
        <AccountType/>
      </UserInfo>
    </_ModernAudienceTargetUserField>
    <lcf76f155ced4ddcb4097134ff3c332f xmlns="e0bd7028-744d-43e1-8f42-5ed22b982e1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925C3D06E6AC54E93030A204909D5FA" ma:contentTypeVersion="18" ma:contentTypeDescription="Create a new document." ma:contentTypeScope="" ma:versionID="4969f51f6703fd566e4b531ec9b1ffde">
  <xsd:schema xmlns:xsd="http://www.w3.org/2001/XMLSchema" xmlns:xs="http://www.w3.org/2001/XMLSchema" xmlns:p="http://schemas.microsoft.com/office/2006/metadata/properties" xmlns:ns2="e0bd7028-744d-43e1-8f42-5ed22b982e10" xmlns:ns3="94c4b328-820f-466b-8733-1f573be9b78f" targetNamespace="http://schemas.microsoft.com/office/2006/metadata/properties" ma:root="true" ma:fieldsID="f86fca6549f3138e8ffa5cd2aa3fa1ab" ns2:_="" ns3:_="">
    <xsd:import namespace="e0bd7028-744d-43e1-8f42-5ed22b982e10"/>
    <xsd:import namespace="94c4b328-820f-466b-8733-1f573be9b78f"/>
    <xsd:element name="properties">
      <xsd:complexType>
        <xsd:sequence>
          <xsd:element name="documentManagement">
            <xsd:complexType>
              <xsd:all>
                <xsd:element ref="ns2:MediaServiceMetadata" minOccurs="0"/>
                <xsd:element ref="ns2:MediaServiceFastMetadata" minOccurs="0"/>
                <xsd:element ref="ns2:_ModernAudienceTargetUserField" minOccurs="0"/>
                <xsd:element ref="ns2:_ModernAudienceAadObjectIds"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bd7028-744d-43e1-8f42-5ed22b982e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ModernAudienceTargetUserField" ma:index="10" nillable="true" ma:displayName="Audience" ma:list="UserInfo" ma:SharePointGroup="0" ma:internalName="_ModernAudienceTargetUserField"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ModernAudienceAadObjectIds" ma:index="11" nillable="true" ma:displayName="AudienceIds" ma:list="{05187641-37d7-41fa-a4ad-87e426ce5842}" ma:internalName="_ModernAudienceAadObjectIds" ma:readOnly="true" ma:showField="_AadObjectIdForUser" ma:web="94c4b328-820f-466b-8733-1f573be9b78f">
      <xsd:complexType>
        <xsd:complexContent>
          <xsd:extension base="dms:MultiChoiceLookup">
            <xsd:sequence>
              <xsd:element name="Value" type="dms:Lookup" maxOccurs="unbounded" minOccurs="0" nillable="true"/>
            </xsd:sequence>
          </xsd:extension>
        </xsd:complexContent>
      </xsd:complex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ternalName="MediaServiceDateTaken"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efeb2f65-6cbc-4468-bb97-676203e8254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c4b328-820f-466b-8733-1f573be9b78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eb70bae-86f8-43fe-a642-2c3bea25a71c}" ma:internalName="TaxCatchAll" ma:showField="CatchAllData" ma:web="94c4b328-820f-466b-8733-1f573be9b7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6E6E70-D630-4A64-AE1F-2A690DA0DE96}">
  <ds:schemaRefs>
    <ds:schemaRef ds:uri="http://schemas.microsoft.com/sharepoint/v3/contenttype/forms"/>
  </ds:schemaRefs>
</ds:datastoreItem>
</file>

<file path=customXml/itemProps2.xml><?xml version="1.0" encoding="utf-8"?>
<ds:datastoreItem xmlns:ds="http://schemas.openxmlformats.org/officeDocument/2006/customXml" ds:itemID="{099087F8-34C0-477F-8689-2A7E358DC568}">
  <ds:schemaRefs>
    <ds:schemaRef ds:uri="http://www.w3.org/XML/1998/namespace"/>
    <ds:schemaRef ds:uri="http://purl.org/dc/elements/1.1/"/>
    <ds:schemaRef ds:uri="http://schemas.openxmlformats.org/package/2006/metadata/core-properties"/>
    <ds:schemaRef ds:uri="http://schemas.microsoft.com/office/2006/metadata/properties"/>
    <ds:schemaRef ds:uri="e0bd7028-744d-43e1-8f42-5ed22b982e10"/>
    <ds:schemaRef ds:uri="http://schemas.microsoft.com/office/2006/documentManagement/types"/>
    <ds:schemaRef ds:uri="http://schemas.microsoft.com/office/infopath/2007/PartnerControls"/>
    <ds:schemaRef ds:uri="94c4b328-820f-466b-8733-1f573be9b78f"/>
    <ds:schemaRef ds:uri="http://purl.org/dc/dcmitype/"/>
    <ds:schemaRef ds:uri="http://purl.org/dc/terms/"/>
  </ds:schemaRefs>
</ds:datastoreItem>
</file>

<file path=customXml/itemProps3.xml><?xml version="1.0" encoding="utf-8"?>
<ds:datastoreItem xmlns:ds="http://schemas.openxmlformats.org/officeDocument/2006/customXml" ds:itemID="{C51B92B1-AB51-4B03-880A-4DD869199080}">
  <ds:schemaRefs>
    <ds:schemaRef ds:uri="94c4b328-820f-466b-8733-1f573be9b78f"/>
    <ds:schemaRef ds:uri="e0bd7028-744d-43e1-8f42-5ed22b982e1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633</Words>
  <Application>Microsoft Office PowerPoint</Application>
  <PresentationFormat>Widescreen</PresentationFormat>
  <Paragraphs>77</Paragraphs>
  <Slides>13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Oswald</vt:lpstr>
      <vt:lpstr>Roboto Light</vt:lpstr>
      <vt:lpstr>Office Theme</vt:lpstr>
      <vt:lpstr>BA Year 2 PFG September 2022.</vt:lpstr>
      <vt:lpstr>Outline</vt:lpstr>
      <vt:lpstr>Practice/Portfolio Questions for this year…</vt:lpstr>
      <vt:lpstr>PowerPoint Presentation</vt:lpstr>
      <vt:lpstr>PowerPoint Presentation</vt:lpstr>
      <vt:lpstr>Theological Reflection Starters…</vt:lpstr>
      <vt:lpstr>Learning and deeper learning?</vt:lpstr>
      <vt:lpstr>Community of practice/reflection/supervision</vt:lpstr>
      <vt:lpstr>Stimuli</vt:lpstr>
      <vt:lpstr>Listening</vt:lpstr>
      <vt:lpstr>John Mark Comer</vt:lpstr>
      <vt:lpstr>Garden City</vt:lpstr>
      <vt:lpstr>The Arc of Eternity: From Garden (Eden) to Garden City (The New Jerusalem).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Graham Bright</dc:creator>
  <cp:lastModifiedBy>Graham Bright</cp:lastModifiedBy>
  <cp:revision>2</cp:revision>
  <dcterms:created xsi:type="dcterms:W3CDTF">2022-09-27T10:05:20Z</dcterms:created>
  <dcterms:modified xsi:type="dcterms:W3CDTF">2022-09-27T16:51:37Z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0x0101003925C3D06E6AC54E93030A204909D5FA</vt:lpwstr>
  </property>
  <property fmtid="{D5CDD505-2E9C-101B-9397-08002B2CF9AE}" pid="3" name="MediaServiceImageTags">
    <vt:lpwstr/>
  </property>
</Properties>
</file>