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327" r:id="rId4"/>
    <p:sldId id="326" r:id="rId5"/>
    <p:sldId id="295" r:id="rId6"/>
    <p:sldId id="259" r:id="rId7"/>
    <p:sldId id="285" r:id="rId8"/>
    <p:sldId id="260" r:id="rId9"/>
    <p:sldId id="263" r:id="rId10"/>
    <p:sldId id="292" r:id="rId11"/>
    <p:sldId id="289" r:id="rId12"/>
    <p:sldId id="290" r:id="rId13"/>
    <p:sldId id="286" r:id="rId14"/>
    <p:sldId id="287" r:id="rId15"/>
    <p:sldId id="288" r:id="rId16"/>
    <p:sldId id="278" r:id="rId17"/>
    <p:sldId id="291" r:id="rId18"/>
    <p:sldId id="294" r:id="rId19"/>
    <p:sldId id="261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90E46-17F8-49F6-A017-A4E7E9729AB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09AF217-51CB-4484-9359-14CA69297CCB}">
      <dgm:prSet/>
      <dgm:spPr/>
      <dgm:t>
        <a:bodyPr/>
        <a:lstStyle/>
        <a:p>
          <a:r>
            <a:rPr lang="en-GB"/>
            <a:t>Professional Practice Overview</a:t>
          </a:r>
          <a:endParaRPr lang="en-US"/>
        </a:p>
      </dgm:t>
    </dgm:pt>
    <dgm:pt modelId="{C29EC9D4-9501-4E92-8FD4-8B4DBE5F62A8}" type="parTrans" cxnId="{756BDD08-E748-405B-81A7-1511FCAF4BDC}">
      <dgm:prSet/>
      <dgm:spPr/>
      <dgm:t>
        <a:bodyPr/>
        <a:lstStyle/>
        <a:p>
          <a:endParaRPr lang="en-US"/>
        </a:p>
      </dgm:t>
    </dgm:pt>
    <dgm:pt modelId="{1D279330-9AE4-4674-9B87-843C850A8F61}" type="sibTrans" cxnId="{756BDD08-E748-405B-81A7-1511FCAF4BDC}">
      <dgm:prSet/>
      <dgm:spPr/>
      <dgm:t>
        <a:bodyPr/>
        <a:lstStyle/>
        <a:p>
          <a:endParaRPr lang="en-US"/>
        </a:p>
      </dgm:t>
    </dgm:pt>
    <dgm:pt modelId="{0A030E6E-4D89-4DAD-A03E-F2D57D46C112}">
      <dgm:prSet/>
      <dgm:spPr/>
      <dgm:t>
        <a:bodyPr/>
        <a:lstStyle/>
        <a:p>
          <a:r>
            <a:rPr lang="en-GB"/>
            <a:t>What is a Practice Tutor?</a:t>
          </a:r>
          <a:endParaRPr lang="en-US"/>
        </a:p>
      </dgm:t>
    </dgm:pt>
    <dgm:pt modelId="{61666613-900F-4A28-9514-CFA8E0E85381}" type="parTrans" cxnId="{B134D863-82C9-4442-A233-72B96E3BB2EA}">
      <dgm:prSet/>
      <dgm:spPr/>
      <dgm:t>
        <a:bodyPr/>
        <a:lstStyle/>
        <a:p>
          <a:endParaRPr lang="en-US"/>
        </a:p>
      </dgm:t>
    </dgm:pt>
    <dgm:pt modelId="{1E66EE78-5F8B-486B-8B9B-4D06857D40CF}" type="sibTrans" cxnId="{B134D863-82C9-4442-A233-72B96E3BB2EA}">
      <dgm:prSet/>
      <dgm:spPr/>
      <dgm:t>
        <a:bodyPr/>
        <a:lstStyle/>
        <a:p>
          <a:endParaRPr lang="en-US"/>
        </a:p>
      </dgm:t>
    </dgm:pt>
    <dgm:pt modelId="{159FF873-7E82-47CE-997F-18A834222814}">
      <dgm:prSet/>
      <dgm:spPr/>
      <dgm:t>
        <a:bodyPr/>
        <a:lstStyle/>
        <a:p>
          <a:r>
            <a:rPr lang="en-GB"/>
            <a:t>What is my role?</a:t>
          </a:r>
          <a:endParaRPr lang="en-US"/>
        </a:p>
      </dgm:t>
    </dgm:pt>
    <dgm:pt modelId="{2600777A-306D-4133-8F0A-29A48345BD8D}" type="parTrans" cxnId="{450F90CC-A715-437B-8E9D-1C25DBD35F0A}">
      <dgm:prSet/>
      <dgm:spPr/>
      <dgm:t>
        <a:bodyPr/>
        <a:lstStyle/>
        <a:p>
          <a:endParaRPr lang="en-US"/>
        </a:p>
      </dgm:t>
    </dgm:pt>
    <dgm:pt modelId="{A89C5847-2A6C-4168-BB10-2ACBC05A3E60}" type="sibTrans" cxnId="{450F90CC-A715-437B-8E9D-1C25DBD35F0A}">
      <dgm:prSet/>
      <dgm:spPr/>
      <dgm:t>
        <a:bodyPr/>
        <a:lstStyle/>
        <a:p>
          <a:endParaRPr lang="en-US"/>
        </a:p>
      </dgm:t>
    </dgm:pt>
    <dgm:pt modelId="{13F6852A-B0EC-4C8F-95BF-52FD17141FAA}">
      <dgm:prSet/>
      <dgm:spPr/>
      <dgm:t>
        <a:bodyPr/>
        <a:lstStyle/>
        <a:p>
          <a:r>
            <a:rPr lang="en-GB"/>
            <a:t>Professional Competencies</a:t>
          </a:r>
          <a:endParaRPr lang="en-US"/>
        </a:p>
      </dgm:t>
    </dgm:pt>
    <dgm:pt modelId="{37F5B5D7-977D-4F8F-8BA4-F712CE04A770}" type="parTrans" cxnId="{F37B02ED-51CD-431F-8D2D-F288156E4B4F}">
      <dgm:prSet/>
      <dgm:spPr/>
      <dgm:t>
        <a:bodyPr/>
        <a:lstStyle/>
        <a:p>
          <a:endParaRPr lang="en-US"/>
        </a:p>
      </dgm:t>
    </dgm:pt>
    <dgm:pt modelId="{1742FF2E-BE3D-403E-88B1-CE6FF9E8EE11}" type="sibTrans" cxnId="{F37B02ED-51CD-431F-8D2D-F288156E4B4F}">
      <dgm:prSet/>
      <dgm:spPr/>
      <dgm:t>
        <a:bodyPr/>
        <a:lstStyle/>
        <a:p>
          <a:endParaRPr lang="en-US"/>
        </a:p>
      </dgm:t>
    </dgm:pt>
    <dgm:pt modelId="{523FB5E3-A2EB-4027-8902-83C2EFF3671A}">
      <dgm:prSet/>
      <dgm:spPr/>
      <dgm:t>
        <a:bodyPr/>
        <a:lstStyle/>
        <a:p>
          <a:r>
            <a:rPr lang="en-GB"/>
            <a:t>Assessment</a:t>
          </a:r>
          <a:endParaRPr lang="en-US"/>
        </a:p>
      </dgm:t>
    </dgm:pt>
    <dgm:pt modelId="{D95DF04B-A79C-4CC1-8D2A-729A27C59B8B}" type="parTrans" cxnId="{D9F3DFAC-2370-4FAE-A5F8-73ECC7C62350}">
      <dgm:prSet/>
      <dgm:spPr/>
      <dgm:t>
        <a:bodyPr/>
        <a:lstStyle/>
        <a:p>
          <a:endParaRPr lang="en-US"/>
        </a:p>
      </dgm:t>
    </dgm:pt>
    <dgm:pt modelId="{343AE535-1663-4ACA-A8BF-749794C7D381}" type="sibTrans" cxnId="{D9F3DFAC-2370-4FAE-A5F8-73ECC7C62350}">
      <dgm:prSet/>
      <dgm:spPr/>
      <dgm:t>
        <a:bodyPr/>
        <a:lstStyle/>
        <a:p>
          <a:endParaRPr lang="en-US"/>
        </a:p>
      </dgm:t>
    </dgm:pt>
    <dgm:pt modelId="{AE428FB4-7CA7-4255-8D4B-8EC41A6D098C}">
      <dgm:prSet/>
      <dgm:spPr/>
      <dgm:t>
        <a:bodyPr/>
        <a:lstStyle/>
        <a:p>
          <a:r>
            <a:rPr lang="en-GB"/>
            <a:t>Admin</a:t>
          </a:r>
          <a:endParaRPr lang="en-US"/>
        </a:p>
      </dgm:t>
    </dgm:pt>
    <dgm:pt modelId="{B3A7022F-E55D-4B5D-B082-A617A3E093D2}" type="parTrans" cxnId="{F90C8FBA-11BE-4E6F-93EA-245C3B5F100B}">
      <dgm:prSet/>
      <dgm:spPr/>
      <dgm:t>
        <a:bodyPr/>
        <a:lstStyle/>
        <a:p>
          <a:endParaRPr lang="en-US"/>
        </a:p>
      </dgm:t>
    </dgm:pt>
    <dgm:pt modelId="{01DDD260-AC9E-4632-B3A8-C0ADAF767F35}" type="sibTrans" cxnId="{F90C8FBA-11BE-4E6F-93EA-245C3B5F100B}">
      <dgm:prSet/>
      <dgm:spPr/>
      <dgm:t>
        <a:bodyPr/>
        <a:lstStyle/>
        <a:p>
          <a:endParaRPr lang="en-US"/>
        </a:p>
      </dgm:t>
    </dgm:pt>
    <dgm:pt modelId="{52380EAF-9304-444A-80C5-EEAE4EB25E96}" type="pres">
      <dgm:prSet presAssocID="{A7790E46-17F8-49F6-A017-A4E7E9729AB8}" presName="vert0" presStyleCnt="0">
        <dgm:presLayoutVars>
          <dgm:dir/>
          <dgm:animOne val="branch"/>
          <dgm:animLvl val="lvl"/>
        </dgm:presLayoutVars>
      </dgm:prSet>
      <dgm:spPr/>
    </dgm:pt>
    <dgm:pt modelId="{BF5A2771-3CD3-4B9E-9BEB-25E2409F2770}" type="pres">
      <dgm:prSet presAssocID="{309AF217-51CB-4484-9359-14CA69297CCB}" presName="thickLine" presStyleLbl="alignNode1" presStyleIdx="0" presStyleCnt="6"/>
      <dgm:spPr/>
    </dgm:pt>
    <dgm:pt modelId="{4B73FB3F-AD92-4D9E-AC8D-DC7754BD2B92}" type="pres">
      <dgm:prSet presAssocID="{309AF217-51CB-4484-9359-14CA69297CCB}" presName="horz1" presStyleCnt="0"/>
      <dgm:spPr/>
    </dgm:pt>
    <dgm:pt modelId="{10DC3E0E-399A-4A87-93F1-97CB24A6746C}" type="pres">
      <dgm:prSet presAssocID="{309AF217-51CB-4484-9359-14CA69297CCB}" presName="tx1" presStyleLbl="revTx" presStyleIdx="0" presStyleCnt="6"/>
      <dgm:spPr/>
    </dgm:pt>
    <dgm:pt modelId="{18182B22-F9D8-4BE7-8000-F6EB4FC83322}" type="pres">
      <dgm:prSet presAssocID="{309AF217-51CB-4484-9359-14CA69297CCB}" presName="vert1" presStyleCnt="0"/>
      <dgm:spPr/>
    </dgm:pt>
    <dgm:pt modelId="{E574B97F-AB8E-4C59-AC20-10F6E4B572D0}" type="pres">
      <dgm:prSet presAssocID="{0A030E6E-4D89-4DAD-A03E-F2D57D46C112}" presName="thickLine" presStyleLbl="alignNode1" presStyleIdx="1" presStyleCnt="6"/>
      <dgm:spPr/>
    </dgm:pt>
    <dgm:pt modelId="{05D71AD1-22C9-42ED-BA8B-EB435E8D4BEC}" type="pres">
      <dgm:prSet presAssocID="{0A030E6E-4D89-4DAD-A03E-F2D57D46C112}" presName="horz1" presStyleCnt="0"/>
      <dgm:spPr/>
    </dgm:pt>
    <dgm:pt modelId="{CC60F2A9-3AF3-47C0-A8F5-3039188DC7D8}" type="pres">
      <dgm:prSet presAssocID="{0A030E6E-4D89-4DAD-A03E-F2D57D46C112}" presName="tx1" presStyleLbl="revTx" presStyleIdx="1" presStyleCnt="6"/>
      <dgm:spPr/>
    </dgm:pt>
    <dgm:pt modelId="{E66FEB0D-9F47-4CBF-9C66-22F3DBB5069C}" type="pres">
      <dgm:prSet presAssocID="{0A030E6E-4D89-4DAD-A03E-F2D57D46C112}" presName="vert1" presStyleCnt="0"/>
      <dgm:spPr/>
    </dgm:pt>
    <dgm:pt modelId="{D9F61EF8-F9F0-42E2-9FAE-AD3F644FDF73}" type="pres">
      <dgm:prSet presAssocID="{159FF873-7E82-47CE-997F-18A834222814}" presName="thickLine" presStyleLbl="alignNode1" presStyleIdx="2" presStyleCnt="6"/>
      <dgm:spPr/>
    </dgm:pt>
    <dgm:pt modelId="{8BB38F64-4C66-47D3-A47C-07EF0F74D9C8}" type="pres">
      <dgm:prSet presAssocID="{159FF873-7E82-47CE-997F-18A834222814}" presName="horz1" presStyleCnt="0"/>
      <dgm:spPr/>
    </dgm:pt>
    <dgm:pt modelId="{9D553BD4-DC38-4D39-B00E-D6779AF20618}" type="pres">
      <dgm:prSet presAssocID="{159FF873-7E82-47CE-997F-18A834222814}" presName="tx1" presStyleLbl="revTx" presStyleIdx="2" presStyleCnt="6"/>
      <dgm:spPr/>
    </dgm:pt>
    <dgm:pt modelId="{0CB5B6B9-F7CF-4ECA-82C3-76EBACAD976F}" type="pres">
      <dgm:prSet presAssocID="{159FF873-7E82-47CE-997F-18A834222814}" presName="vert1" presStyleCnt="0"/>
      <dgm:spPr/>
    </dgm:pt>
    <dgm:pt modelId="{C00FA66F-6B70-45B2-920D-10E73CD7C6B9}" type="pres">
      <dgm:prSet presAssocID="{13F6852A-B0EC-4C8F-95BF-52FD17141FAA}" presName="thickLine" presStyleLbl="alignNode1" presStyleIdx="3" presStyleCnt="6"/>
      <dgm:spPr/>
    </dgm:pt>
    <dgm:pt modelId="{CA3DC0BC-578B-48DA-956F-78EFC0610B7B}" type="pres">
      <dgm:prSet presAssocID="{13F6852A-B0EC-4C8F-95BF-52FD17141FAA}" presName="horz1" presStyleCnt="0"/>
      <dgm:spPr/>
    </dgm:pt>
    <dgm:pt modelId="{9B696BE3-CD05-48C9-8938-35CA5F64DB88}" type="pres">
      <dgm:prSet presAssocID="{13F6852A-B0EC-4C8F-95BF-52FD17141FAA}" presName="tx1" presStyleLbl="revTx" presStyleIdx="3" presStyleCnt="6"/>
      <dgm:spPr/>
    </dgm:pt>
    <dgm:pt modelId="{9567C6E9-0F4F-43B6-8CF4-34689AA5423D}" type="pres">
      <dgm:prSet presAssocID="{13F6852A-B0EC-4C8F-95BF-52FD17141FAA}" presName="vert1" presStyleCnt="0"/>
      <dgm:spPr/>
    </dgm:pt>
    <dgm:pt modelId="{5776EA0F-8B22-44F5-B797-0586AAF189DE}" type="pres">
      <dgm:prSet presAssocID="{523FB5E3-A2EB-4027-8902-83C2EFF3671A}" presName="thickLine" presStyleLbl="alignNode1" presStyleIdx="4" presStyleCnt="6"/>
      <dgm:spPr/>
    </dgm:pt>
    <dgm:pt modelId="{08523995-50DA-4E22-8011-B0A5A5BC0422}" type="pres">
      <dgm:prSet presAssocID="{523FB5E3-A2EB-4027-8902-83C2EFF3671A}" presName="horz1" presStyleCnt="0"/>
      <dgm:spPr/>
    </dgm:pt>
    <dgm:pt modelId="{B6D2CD2A-A92B-4872-A1A7-D185DAD7F6CF}" type="pres">
      <dgm:prSet presAssocID="{523FB5E3-A2EB-4027-8902-83C2EFF3671A}" presName="tx1" presStyleLbl="revTx" presStyleIdx="4" presStyleCnt="6"/>
      <dgm:spPr/>
    </dgm:pt>
    <dgm:pt modelId="{6499E3D7-5D48-4A2A-A1E0-8BAC45940F42}" type="pres">
      <dgm:prSet presAssocID="{523FB5E3-A2EB-4027-8902-83C2EFF3671A}" presName="vert1" presStyleCnt="0"/>
      <dgm:spPr/>
    </dgm:pt>
    <dgm:pt modelId="{593372E2-0CB7-4FE4-B80B-0841A851F2C2}" type="pres">
      <dgm:prSet presAssocID="{AE428FB4-7CA7-4255-8D4B-8EC41A6D098C}" presName="thickLine" presStyleLbl="alignNode1" presStyleIdx="5" presStyleCnt="6"/>
      <dgm:spPr/>
    </dgm:pt>
    <dgm:pt modelId="{1B14BD39-76AD-49E1-8008-FA943E83E58C}" type="pres">
      <dgm:prSet presAssocID="{AE428FB4-7CA7-4255-8D4B-8EC41A6D098C}" presName="horz1" presStyleCnt="0"/>
      <dgm:spPr/>
    </dgm:pt>
    <dgm:pt modelId="{E53576FD-D147-4B6F-9264-B8CF09B33F63}" type="pres">
      <dgm:prSet presAssocID="{AE428FB4-7CA7-4255-8D4B-8EC41A6D098C}" presName="tx1" presStyleLbl="revTx" presStyleIdx="5" presStyleCnt="6"/>
      <dgm:spPr/>
    </dgm:pt>
    <dgm:pt modelId="{3A376D99-2D0C-4989-89AF-67278D04819D}" type="pres">
      <dgm:prSet presAssocID="{AE428FB4-7CA7-4255-8D4B-8EC41A6D098C}" presName="vert1" presStyleCnt="0"/>
      <dgm:spPr/>
    </dgm:pt>
  </dgm:ptLst>
  <dgm:cxnLst>
    <dgm:cxn modelId="{756BDD08-E748-405B-81A7-1511FCAF4BDC}" srcId="{A7790E46-17F8-49F6-A017-A4E7E9729AB8}" destId="{309AF217-51CB-4484-9359-14CA69297CCB}" srcOrd="0" destOrd="0" parTransId="{C29EC9D4-9501-4E92-8FD4-8B4DBE5F62A8}" sibTransId="{1D279330-9AE4-4674-9B87-843C850A8F61}"/>
    <dgm:cxn modelId="{2640950B-4ED1-44F7-A1D5-45040C3B61E2}" type="presOf" srcId="{309AF217-51CB-4484-9359-14CA69297CCB}" destId="{10DC3E0E-399A-4A87-93F1-97CB24A6746C}" srcOrd="0" destOrd="0" presId="urn:microsoft.com/office/officeart/2008/layout/LinedList"/>
    <dgm:cxn modelId="{1439753D-6F26-43F4-A051-3126D34A79CB}" type="presOf" srcId="{523FB5E3-A2EB-4027-8902-83C2EFF3671A}" destId="{B6D2CD2A-A92B-4872-A1A7-D185DAD7F6CF}" srcOrd="0" destOrd="0" presId="urn:microsoft.com/office/officeart/2008/layout/LinedList"/>
    <dgm:cxn modelId="{B134D863-82C9-4442-A233-72B96E3BB2EA}" srcId="{A7790E46-17F8-49F6-A017-A4E7E9729AB8}" destId="{0A030E6E-4D89-4DAD-A03E-F2D57D46C112}" srcOrd="1" destOrd="0" parTransId="{61666613-900F-4A28-9514-CFA8E0E85381}" sibTransId="{1E66EE78-5F8B-486B-8B9B-4D06857D40CF}"/>
    <dgm:cxn modelId="{CB744144-6C0D-4CB9-8E92-1970F6D7A2E6}" type="presOf" srcId="{13F6852A-B0EC-4C8F-95BF-52FD17141FAA}" destId="{9B696BE3-CD05-48C9-8938-35CA5F64DB88}" srcOrd="0" destOrd="0" presId="urn:microsoft.com/office/officeart/2008/layout/LinedList"/>
    <dgm:cxn modelId="{744D9076-6881-43D6-9CC1-D4D6CAFFF84B}" type="presOf" srcId="{AE428FB4-7CA7-4255-8D4B-8EC41A6D098C}" destId="{E53576FD-D147-4B6F-9264-B8CF09B33F63}" srcOrd="0" destOrd="0" presId="urn:microsoft.com/office/officeart/2008/layout/LinedList"/>
    <dgm:cxn modelId="{859C2E94-FE50-4C90-BB5A-775CC32AFD59}" type="presOf" srcId="{159FF873-7E82-47CE-997F-18A834222814}" destId="{9D553BD4-DC38-4D39-B00E-D6779AF20618}" srcOrd="0" destOrd="0" presId="urn:microsoft.com/office/officeart/2008/layout/LinedList"/>
    <dgm:cxn modelId="{D9F3DFAC-2370-4FAE-A5F8-73ECC7C62350}" srcId="{A7790E46-17F8-49F6-A017-A4E7E9729AB8}" destId="{523FB5E3-A2EB-4027-8902-83C2EFF3671A}" srcOrd="4" destOrd="0" parTransId="{D95DF04B-A79C-4CC1-8D2A-729A27C59B8B}" sibTransId="{343AE535-1663-4ACA-A8BF-749794C7D381}"/>
    <dgm:cxn modelId="{D2144DB5-A564-434E-8DD7-7007FD58246F}" type="presOf" srcId="{0A030E6E-4D89-4DAD-A03E-F2D57D46C112}" destId="{CC60F2A9-3AF3-47C0-A8F5-3039188DC7D8}" srcOrd="0" destOrd="0" presId="urn:microsoft.com/office/officeart/2008/layout/LinedList"/>
    <dgm:cxn modelId="{BE60DAB6-9CE4-49F4-B801-D453054F1A49}" type="presOf" srcId="{A7790E46-17F8-49F6-A017-A4E7E9729AB8}" destId="{52380EAF-9304-444A-80C5-EEAE4EB25E96}" srcOrd="0" destOrd="0" presId="urn:microsoft.com/office/officeart/2008/layout/LinedList"/>
    <dgm:cxn modelId="{F90C8FBA-11BE-4E6F-93EA-245C3B5F100B}" srcId="{A7790E46-17F8-49F6-A017-A4E7E9729AB8}" destId="{AE428FB4-7CA7-4255-8D4B-8EC41A6D098C}" srcOrd="5" destOrd="0" parTransId="{B3A7022F-E55D-4B5D-B082-A617A3E093D2}" sibTransId="{01DDD260-AC9E-4632-B3A8-C0ADAF767F35}"/>
    <dgm:cxn modelId="{450F90CC-A715-437B-8E9D-1C25DBD35F0A}" srcId="{A7790E46-17F8-49F6-A017-A4E7E9729AB8}" destId="{159FF873-7E82-47CE-997F-18A834222814}" srcOrd="2" destOrd="0" parTransId="{2600777A-306D-4133-8F0A-29A48345BD8D}" sibTransId="{A89C5847-2A6C-4168-BB10-2ACBC05A3E60}"/>
    <dgm:cxn modelId="{F37B02ED-51CD-431F-8D2D-F288156E4B4F}" srcId="{A7790E46-17F8-49F6-A017-A4E7E9729AB8}" destId="{13F6852A-B0EC-4C8F-95BF-52FD17141FAA}" srcOrd="3" destOrd="0" parTransId="{37F5B5D7-977D-4F8F-8BA4-F712CE04A770}" sibTransId="{1742FF2E-BE3D-403E-88B1-CE6FF9E8EE11}"/>
    <dgm:cxn modelId="{08D2E14E-B04D-429E-94A4-5317EF18BED7}" type="presParOf" srcId="{52380EAF-9304-444A-80C5-EEAE4EB25E96}" destId="{BF5A2771-3CD3-4B9E-9BEB-25E2409F2770}" srcOrd="0" destOrd="0" presId="urn:microsoft.com/office/officeart/2008/layout/LinedList"/>
    <dgm:cxn modelId="{ACD53A77-697D-44E1-980A-780F8ED90497}" type="presParOf" srcId="{52380EAF-9304-444A-80C5-EEAE4EB25E96}" destId="{4B73FB3F-AD92-4D9E-AC8D-DC7754BD2B92}" srcOrd="1" destOrd="0" presId="urn:microsoft.com/office/officeart/2008/layout/LinedList"/>
    <dgm:cxn modelId="{7815915C-3DB5-460B-BF99-1A724F9D2092}" type="presParOf" srcId="{4B73FB3F-AD92-4D9E-AC8D-DC7754BD2B92}" destId="{10DC3E0E-399A-4A87-93F1-97CB24A6746C}" srcOrd="0" destOrd="0" presId="urn:microsoft.com/office/officeart/2008/layout/LinedList"/>
    <dgm:cxn modelId="{0710F6EB-983D-425F-B0BD-D8AD6A3E74B1}" type="presParOf" srcId="{4B73FB3F-AD92-4D9E-AC8D-DC7754BD2B92}" destId="{18182B22-F9D8-4BE7-8000-F6EB4FC83322}" srcOrd="1" destOrd="0" presId="urn:microsoft.com/office/officeart/2008/layout/LinedList"/>
    <dgm:cxn modelId="{83386C52-373A-4D60-8543-278E309D4EC9}" type="presParOf" srcId="{52380EAF-9304-444A-80C5-EEAE4EB25E96}" destId="{E574B97F-AB8E-4C59-AC20-10F6E4B572D0}" srcOrd="2" destOrd="0" presId="urn:microsoft.com/office/officeart/2008/layout/LinedList"/>
    <dgm:cxn modelId="{2C8A7B8D-FDBB-49E4-A55B-CE7BA2CEA133}" type="presParOf" srcId="{52380EAF-9304-444A-80C5-EEAE4EB25E96}" destId="{05D71AD1-22C9-42ED-BA8B-EB435E8D4BEC}" srcOrd="3" destOrd="0" presId="urn:microsoft.com/office/officeart/2008/layout/LinedList"/>
    <dgm:cxn modelId="{2A6E652B-9887-4278-9893-968D2BF117A8}" type="presParOf" srcId="{05D71AD1-22C9-42ED-BA8B-EB435E8D4BEC}" destId="{CC60F2A9-3AF3-47C0-A8F5-3039188DC7D8}" srcOrd="0" destOrd="0" presId="urn:microsoft.com/office/officeart/2008/layout/LinedList"/>
    <dgm:cxn modelId="{A8F69DDB-A91B-4B49-A0C8-20CA837B5B74}" type="presParOf" srcId="{05D71AD1-22C9-42ED-BA8B-EB435E8D4BEC}" destId="{E66FEB0D-9F47-4CBF-9C66-22F3DBB5069C}" srcOrd="1" destOrd="0" presId="urn:microsoft.com/office/officeart/2008/layout/LinedList"/>
    <dgm:cxn modelId="{EAF0F4F0-75E0-46D8-A438-F03F9C858BEC}" type="presParOf" srcId="{52380EAF-9304-444A-80C5-EEAE4EB25E96}" destId="{D9F61EF8-F9F0-42E2-9FAE-AD3F644FDF73}" srcOrd="4" destOrd="0" presId="urn:microsoft.com/office/officeart/2008/layout/LinedList"/>
    <dgm:cxn modelId="{BC10C118-1A21-40DB-B09B-3E00858C8191}" type="presParOf" srcId="{52380EAF-9304-444A-80C5-EEAE4EB25E96}" destId="{8BB38F64-4C66-47D3-A47C-07EF0F74D9C8}" srcOrd="5" destOrd="0" presId="urn:microsoft.com/office/officeart/2008/layout/LinedList"/>
    <dgm:cxn modelId="{6F58CF98-082D-4759-91E3-662EA94E0F63}" type="presParOf" srcId="{8BB38F64-4C66-47D3-A47C-07EF0F74D9C8}" destId="{9D553BD4-DC38-4D39-B00E-D6779AF20618}" srcOrd="0" destOrd="0" presId="urn:microsoft.com/office/officeart/2008/layout/LinedList"/>
    <dgm:cxn modelId="{A0345631-925F-474A-B5FF-BBA23072A580}" type="presParOf" srcId="{8BB38F64-4C66-47D3-A47C-07EF0F74D9C8}" destId="{0CB5B6B9-F7CF-4ECA-82C3-76EBACAD976F}" srcOrd="1" destOrd="0" presId="urn:microsoft.com/office/officeart/2008/layout/LinedList"/>
    <dgm:cxn modelId="{2C7BB298-BB21-4122-925E-78E870A0E691}" type="presParOf" srcId="{52380EAF-9304-444A-80C5-EEAE4EB25E96}" destId="{C00FA66F-6B70-45B2-920D-10E73CD7C6B9}" srcOrd="6" destOrd="0" presId="urn:microsoft.com/office/officeart/2008/layout/LinedList"/>
    <dgm:cxn modelId="{5E793668-5307-41F8-9617-2CB638110465}" type="presParOf" srcId="{52380EAF-9304-444A-80C5-EEAE4EB25E96}" destId="{CA3DC0BC-578B-48DA-956F-78EFC0610B7B}" srcOrd="7" destOrd="0" presId="urn:microsoft.com/office/officeart/2008/layout/LinedList"/>
    <dgm:cxn modelId="{867B8A1D-DAA8-4207-BF11-F006D0846893}" type="presParOf" srcId="{CA3DC0BC-578B-48DA-956F-78EFC0610B7B}" destId="{9B696BE3-CD05-48C9-8938-35CA5F64DB88}" srcOrd="0" destOrd="0" presId="urn:microsoft.com/office/officeart/2008/layout/LinedList"/>
    <dgm:cxn modelId="{D73F641E-E97B-4F8F-A0DA-E9D46A30ABFE}" type="presParOf" srcId="{CA3DC0BC-578B-48DA-956F-78EFC0610B7B}" destId="{9567C6E9-0F4F-43B6-8CF4-34689AA5423D}" srcOrd="1" destOrd="0" presId="urn:microsoft.com/office/officeart/2008/layout/LinedList"/>
    <dgm:cxn modelId="{61E04D9C-D1AC-4C39-A14A-5EDFE0BF4E20}" type="presParOf" srcId="{52380EAF-9304-444A-80C5-EEAE4EB25E96}" destId="{5776EA0F-8B22-44F5-B797-0586AAF189DE}" srcOrd="8" destOrd="0" presId="urn:microsoft.com/office/officeart/2008/layout/LinedList"/>
    <dgm:cxn modelId="{CE1DECC3-D417-4048-8A87-672335787B6D}" type="presParOf" srcId="{52380EAF-9304-444A-80C5-EEAE4EB25E96}" destId="{08523995-50DA-4E22-8011-B0A5A5BC0422}" srcOrd="9" destOrd="0" presId="urn:microsoft.com/office/officeart/2008/layout/LinedList"/>
    <dgm:cxn modelId="{12126B43-4CB3-4E60-9706-2C0C5A5E3F5C}" type="presParOf" srcId="{08523995-50DA-4E22-8011-B0A5A5BC0422}" destId="{B6D2CD2A-A92B-4872-A1A7-D185DAD7F6CF}" srcOrd="0" destOrd="0" presId="urn:microsoft.com/office/officeart/2008/layout/LinedList"/>
    <dgm:cxn modelId="{3E5D25AA-6878-4A7A-9E05-CA5393A1EF9C}" type="presParOf" srcId="{08523995-50DA-4E22-8011-B0A5A5BC0422}" destId="{6499E3D7-5D48-4A2A-A1E0-8BAC45940F42}" srcOrd="1" destOrd="0" presId="urn:microsoft.com/office/officeart/2008/layout/LinedList"/>
    <dgm:cxn modelId="{6F70B6D2-87A5-4B2D-85F5-3E6E9220DBCB}" type="presParOf" srcId="{52380EAF-9304-444A-80C5-EEAE4EB25E96}" destId="{593372E2-0CB7-4FE4-B80B-0841A851F2C2}" srcOrd="10" destOrd="0" presId="urn:microsoft.com/office/officeart/2008/layout/LinedList"/>
    <dgm:cxn modelId="{7F22AE71-9C2F-4AD5-A35B-51DEDD2A6755}" type="presParOf" srcId="{52380EAF-9304-444A-80C5-EEAE4EB25E96}" destId="{1B14BD39-76AD-49E1-8008-FA943E83E58C}" srcOrd="11" destOrd="0" presId="urn:microsoft.com/office/officeart/2008/layout/LinedList"/>
    <dgm:cxn modelId="{FB5682D2-263E-4A69-AAB7-3D20225D699E}" type="presParOf" srcId="{1B14BD39-76AD-49E1-8008-FA943E83E58C}" destId="{E53576FD-D147-4B6F-9264-B8CF09B33F63}" srcOrd="0" destOrd="0" presId="urn:microsoft.com/office/officeart/2008/layout/LinedList"/>
    <dgm:cxn modelId="{5A90D8D0-1674-4EC2-A854-689600651B5E}" type="presParOf" srcId="{1B14BD39-76AD-49E1-8008-FA943E83E58C}" destId="{3A376D99-2D0C-4989-89AF-67278D0481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E6FBA-7708-4E57-B865-FFF4AF48AA86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</dgm:pt>
    <dgm:pt modelId="{772FCF12-1D17-4312-AF77-ACFE481E1C8B}">
      <dgm:prSet phldrT="[Text]"/>
      <dgm:spPr/>
      <dgm:t>
        <a:bodyPr/>
        <a:lstStyle/>
        <a:p>
          <a:r>
            <a:rPr lang="en-GB" dirty="0"/>
            <a:t>Year 1: Learning to minister</a:t>
          </a:r>
        </a:p>
      </dgm:t>
    </dgm:pt>
    <dgm:pt modelId="{6490E74C-0408-4581-BFDF-4A00D11A5CB8}" type="parTrans" cxnId="{687BB167-2FE5-4FD3-A66D-644EB1435E40}">
      <dgm:prSet/>
      <dgm:spPr/>
      <dgm:t>
        <a:bodyPr/>
        <a:lstStyle/>
        <a:p>
          <a:endParaRPr lang="en-GB"/>
        </a:p>
      </dgm:t>
    </dgm:pt>
    <dgm:pt modelId="{85C3D205-9587-41D6-A5AC-4E5613A1F18C}" type="sibTrans" cxnId="{687BB167-2FE5-4FD3-A66D-644EB1435E40}">
      <dgm:prSet/>
      <dgm:spPr/>
      <dgm:t>
        <a:bodyPr/>
        <a:lstStyle/>
        <a:p>
          <a:endParaRPr lang="en-GB"/>
        </a:p>
      </dgm:t>
    </dgm:pt>
    <dgm:pt modelId="{4CB44BEB-C6B0-4B53-9737-111E59715965}">
      <dgm:prSet phldrT="[Text]"/>
      <dgm:spPr/>
      <dgm:t>
        <a:bodyPr/>
        <a:lstStyle/>
        <a:p>
          <a:r>
            <a:rPr lang="en-GB" dirty="0"/>
            <a:t>Year 2: Leading ministry</a:t>
          </a:r>
        </a:p>
      </dgm:t>
    </dgm:pt>
    <dgm:pt modelId="{2B3DBFBB-C0E8-4EB1-B809-0C4CBFD31B45}" type="parTrans" cxnId="{CB82805B-5A0E-4FE4-A8FC-5ADCC799CA75}">
      <dgm:prSet/>
      <dgm:spPr/>
      <dgm:t>
        <a:bodyPr/>
        <a:lstStyle/>
        <a:p>
          <a:endParaRPr lang="en-GB"/>
        </a:p>
      </dgm:t>
    </dgm:pt>
    <dgm:pt modelId="{B35A13DF-A46F-4934-830C-56C1F501C0AB}" type="sibTrans" cxnId="{CB82805B-5A0E-4FE4-A8FC-5ADCC799CA75}">
      <dgm:prSet/>
      <dgm:spPr/>
      <dgm:t>
        <a:bodyPr/>
        <a:lstStyle/>
        <a:p>
          <a:endParaRPr lang="en-GB"/>
        </a:p>
      </dgm:t>
    </dgm:pt>
    <dgm:pt modelId="{A4DB5552-EACE-453E-A4DB-20A6BB80E76E}">
      <dgm:prSet phldrT="[Text]"/>
      <dgm:spPr/>
      <dgm:t>
        <a:bodyPr/>
        <a:lstStyle/>
        <a:p>
          <a:r>
            <a:rPr lang="en-GB" dirty="0"/>
            <a:t>Year 3: Transforming ministry</a:t>
          </a:r>
        </a:p>
      </dgm:t>
    </dgm:pt>
    <dgm:pt modelId="{42DD6DA5-B141-4A85-B3D2-29D30921A2A3}" type="parTrans" cxnId="{C6B31738-D382-45C8-BA73-3EAA176C7C9B}">
      <dgm:prSet/>
      <dgm:spPr/>
      <dgm:t>
        <a:bodyPr/>
        <a:lstStyle/>
        <a:p>
          <a:endParaRPr lang="en-GB"/>
        </a:p>
      </dgm:t>
    </dgm:pt>
    <dgm:pt modelId="{CDF889EF-042B-4D14-AAF3-A2EF5E486334}" type="sibTrans" cxnId="{C6B31738-D382-45C8-BA73-3EAA176C7C9B}">
      <dgm:prSet/>
      <dgm:spPr/>
      <dgm:t>
        <a:bodyPr/>
        <a:lstStyle/>
        <a:p>
          <a:endParaRPr lang="en-GB"/>
        </a:p>
      </dgm:t>
    </dgm:pt>
    <dgm:pt modelId="{B7889494-C1E8-4AF5-B03D-6BBCB6FCA571}" type="pres">
      <dgm:prSet presAssocID="{A22E6FBA-7708-4E57-B865-FFF4AF48AA86}" presName="outerComposite" presStyleCnt="0">
        <dgm:presLayoutVars>
          <dgm:chMax val="5"/>
          <dgm:dir/>
          <dgm:resizeHandles val="exact"/>
        </dgm:presLayoutVars>
      </dgm:prSet>
      <dgm:spPr/>
    </dgm:pt>
    <dgm:pt modelId="{0231A9F6-BF2C-464E-A53D-57EA549BCCD4}" type="pres">
      <dgm:prSet presAssocID="{A22E6FBA-7708-4E57-B865-FFF4AF48AA86}" presName="dummyMaxCanvas" presStyleCnt="0">
        <dgm:presLayoutVars/>
      </dgm:prSet>
      <dgm:spPr/>
    </dgm:pt>
    <dgm:pt modelId="{F4546757-1AC2-4597-BB68-F75E90F44754}" type="pres">
      <dgm:prSet presAssocID="{A22E6FBA-7708-4E57-B865-FFF4AF48AA86}" presName="ThreeNodes_1" presStyleLbl="node1" presStyleIdx="0" presStyleCnt="3" custLinFactNeighborX="1223" custLinFactNeighborY="-76301">
        <dgm:presLayoutVars>
          <dgm:bulletEnabled val="1"/>
        </dgm:presLayoutVars>
      </dgm:prSet>
      <dgm:spPr/>
    </dgm:pt>
    <dgm:pt modelId="{F105DEAB-2AEF-46FB-B894-6D82BA64AD39}" type="pres">
      <dgm:prSet presAssocID="{A22E6FBA-7708-4E57-B865-FFF4AF48AA86}" presName="ThreeNodes_2" presStyleLbl="node1" presStyleIdx="1" presStyleCnt="3">
        <dgm:presLayoutVars>
          <dgm:bulletEnabled val="1"/>
        </dgm:presLayoutVars>
      </dgm:prSet>
      <dgm:spPr/>
    </dgm:pt>
    <dgm:pt modelId="{2CEF5DC5-91E0-496E-BE61-E1B5DFBA8A34}" type="pres">
      <dgm:prSet presAssocID="{A22E6FBA-7708-4E57-B865-FFF4AF48AA86}" presName="ThreeNodes_3" presStyleLbl="node1" presStyleIdx="2" presStyleCnt="3">
        <dgm:presLayoutVars>
          <dgm:bulletEnabled val="1"/>
        </dgm:presLayoutVars>
      </dgm:prSet>
      <dgm:spPr/>
    </dgm:pt>
    <dgm:pt modelId="{5E2E56C2-C775-4069-8435-C1333D63BE68}" type="pres">
      <dgm:prSet presAssocID="{A22E6FBA-7708-4E57-B865-FFF4AF48AA86}" presName="ThreeConn_1-2" presStyleLbl="fgAccFollowNode1" presStyleIdx="0" presStyleCnt="2">
        <dgm:presLayoutVars>
          <dgm:bulletEnabled val="1"/>
        </dgm:presLayoutVars>
      </dgm:prSet>
      <dgm:spPr/>
    </dgm:pt>
    <dgm:pt modelId="{69F2E20F-27ED-462D-89ED-3FF5FE3DDAF6}" type="pres">
      <dgm:prSet presAssocID="{A22E6FBA-7708-4E57-B865-FFF4AF48AA86}" presName="ThreeConn_2-3" presStyleLbl="fgAccFollowNode1" presStyleIdx="1" presStyleCnt="2">
        <dgm:presLayoutVars>
          <dgm:bulletEnabled val="1"/>
        </dgm:presLayoutVars>
      </dgm:prSet>
      <dgm:spPr/>
    </dgm:pt>
    <dgm:pt modelId="{23B9275B-F860-4966-A11E-61516E6692A7}" type="pres">
      <dgm:prSet presAssocID="{A22E6FBA-7708-4E57-B865-FFF4AF48AA86}" presName="ThreeNodes_1_text" presStyleLbl="node1" presStyleIdx="2" presStyleCnt="3">
        <dgm:presLayoutVars>
          <dgm:bulletEnabled val="1"/>
        </dgm:presLayoutVars>
      </dgm:prSet>
      <dgm:spPr/>
    </dgm:pt>
    <dgm:pt modelId="{A7AA585A-A539-4CED-95C1-2C0402E433E3}" type="pres">
      <dgm:prSet presAssocID="{A22E6FBA-7708-4E57-B865-FFF4AF48AA86}" presName="ThreeNodes_2_text" presStyleLbl="node1" presStyleIdx="2" presStyleCnt="3">
        <dgm:presLayoutVars>
          <dgm:bulletEnabled val="1"/>
        </dgm:presLayoutVars>
      </dgm:prSet>
      <dgm:spPr/>
    </dgm:pt>
    <dgm:pt modelId="{2F5B12E7-E703-4BE9-870D-466FCE09EBF9}" type="pres">
      <dgm:prSet presAssocID="{A22E6FBA-7708-4E57-B865-FFF4AF48AA8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6B31738-D382-45C8-BA73-3EAA176C7C9B}" srcId="{A22E6FBA-7708-4E57-B865-FFF4AF48AA86}" destId="{A4DB5552-EACE-453E-A4DB-20A6BB80E76E}" srcOrd="2" destOrd="0" parTransId="{42DD6DA5-B141-4A85-B3D2-29D30921A2A3}" sibTransId="{CDF889EF-042B-4D14-AAF3-A2EF5E486334}"/>
    <dgm:cxn modelId="{CB82805B-5A0E-4FE4-A8FC-5ADCC799CA75}" srcId="{A22E6FBA-7708-4E57-B865-FFF4AF48AA86}" destId="{4CB44BEB-C6B0-4B53-9737-111E59715965}" srcOrd="1" destOrd="0" parTransId="{2B3DBFBB-C0E8-4EB1-B809-0C4CBFD31B45}" sibTransId="{B35A13DF-A46F-4934-830C-56C1F501C0AB}"/>
    <dgm:cxn modelId="{03CF7945-DBDB-4EE6-A83F-8AFAED6A4A50}" type="presOf" srcId="{85C3D205-9587-41D6-A5AC-4E5613A1F18C}" destId="{5E2E56C2-C775-4069-8435-C1333D63BE68}" srcOrd="0" destOrd="0" presId="urn:microsoft.com/office/officeart/2005/8/layout/vProcess5"/>
    <dgm:cxn modelId="{687BB167-2FE5-4FD3-A66D-644EB1435E40}" srcId="{A22E6FBA-7708-4E57-B865-FFF4AF48AA86}" destId="{772FCF12-1D17-4312-AF77-ACFE481E1C8B}" srcOrd="0" destOrd="0" parTransId="{6490E74C-0408-4581-BFDF-4A00D11A5CB8}" sibTransId="{85C3D205-9587-41D6-A5AC-4E5613A1F18C}"/>
    <dgm:cxn modelId="{79584474-6AFF-4358-AEE0-7397D9FA9E03}" type="presOf" srcId="{A22E6FBA-7708-4E57-B865-FFF4AF48AA86}" destId="{B7889494-C1E8-4AF5-B03D-6BBCB6FCA571}" srcOrd="0" destOrd="0" presId="urn:microsoft.com/office/officeart/2005/8/layout/vProcess5"/>
    <dgm:cxn modelId="{BF42F977-D559-4CF0-A317-CB1A76B09A08}" type="presOf" srcId="{772FCF12-1D17-4312-AF77-ACFE481E1C8B}" destId="{F4546757-1AC2-4597-BB68-F75E90F44754}" srcOrd="0" destOrd="0" presId="urn:microsoft.com/office/officeart/2005/8/layout/vProcess5"/>
    <dgm:cxn modelId="{037AB27E-59D2-4902-8FD8-67E202C577C0}" type="presOf" srcId="{4CB44BEB-C6B0-4B53-9737-111E59715965}" destId="{F105DEAB-2AEF-46FB-B894-6D82BA64AD39}" srcOrd="0" destOrd="0" presId="urn:microsoft.com/office/officeart/2005/8/layout/vProcess5"/>
    <dgm:cxn modelId="{8456CB8C-3A61-421D-AA6F-D7319DB258C3}" type="presOf" srcId="{A4DB5552-EACE-453E-A4DB-20A6BB80E76E}" destId="{2F5B12E7-E703-4BE9-870D-466FCE09EBF9}" srcOrd="1" destOrd="0" presId="urn:microsoft.com/office/officeart/2005/8/layout/vProcess5"/>
    <dgm:cxn modelId="{785583A1-1152-4593-9FA0-C2FF42B46B17}" type="presOf" srcId="{A4DB5552-EACE-453E-A4DB-20A6BB80E76E}" destId="{2CEF5DC5-91E0-496E-BE61-E1B5DFBA8A34}" srcOrd="0" destOrd="0" presId="urn:microsoft.com/office/officeart/2005/8/layout/vProcess5"/>
    <dgm:cxn modelId="{FD54B0C6-8E2A-4D58-A727-0FE62854417D}" type="presOf" srcId="{4CB44BEB-C6B0-4B53-9737-111E59715965}" destId="{A7AA585A-A539-4CED-95C1-2C0402E433E3}" srcOrd="1" destOrd="0" presId="urn:microsoft.com/office/officeart/2005/8/layout/vProcess5"/>
    <dgm:cxn modelId="{7E29CAF5-B1A3-4817-84F5-CE6FCF3C8469}" type="presOf" srcId="{B35A13DF-A46F-4934-830C-56C1F501C0AB}" destId="{69F2E20F-27ED-462D-89ED-3FF5FE3DDAF6}" srcOrd="0" destOrd="0" presId="urn:microsoft.com/office/officeart/2005/8/layout/vProcess5"/>
    <dgm:cxn modelId="{8A037BF9-2F11-4853-856D-AE2F2BF80E27}" type="presOf" srcId="{772FCF12-1D17-4312-AF77-ACFE481E1C8B}" destId="{23B9275B-F860-4966-A11E-61516E6692A7}" srcOrd="1" destOrd="0" presId="urn:microsoft.com/office/officeart/2005/8/layout/vProcess5"/>
    <dgm:cxn modelId="{E03045B8-3131-4D19-A01C-771ED872B55C}" type="presParOf" srcId="{B7889494-C1E8-4AF5-B03D-6BBCB6FCA571}" destId="{0231A9F6-BF2C-464E-A53D-57EA549BCCD4}" srcOrd="0" destOrd="0" presId="urn:microsoft.com/office/officeart/2005/8/layout/vProcess5"/>
    <dgm:cxn modelId="{739E8271-7B6B-47A1-AA20-F4213C31FEFF}" type="presParOf" srcId="{B7889494-C1E8-4AF5-B03D-6BBCB6FCA571}" destId="{F4546757-1AC2-4597-BB68-F75E90F44754}" srcOrd="1" destOrd="0" presId="urn:microsoft.com/office/officeart/2005/8/layout/vProcess5"/>
    <dgm:cxn modelId="{D7E68DDB-7498-4D38-B845-2058966ACB45}" type="presParOf" srcId="{B7889494-C1E8-4AF5-B03D-6BBCB6FCA571}" destId="{F105DEAB-2AEF-46FB-B894-6D82BA64AD39}" srcOrd="2" destOrd="0" presId="urn:microsoft.com/office/officeart/2005/8/layout/vProcess5"/>
    <dgm:cxn modelId="{6FAD923C-BFBA-40B1-B906-ABC134F75DCA}" type="presParOf" srcId="{B7889494-C1E8-4AF5-B03D-6BBCB6FCA571}" destId="{2CEF5DC5-91E0-496E-BE61-E1B5DFBA8A34}" srcOrd="3" destOrd="0" presId="urn:microsoft.com/office/officeart/2005/8/layout/vProcess5"/>
    <dgm:cxn modelId="{12CFBB00-689F-4C65-AFFE-F7A8A4162F7E}" type="presParOf" srcId="{B7889494-C1E8-4AF5-B03D-6BBCB6FCA571}" destId="{5E2E56C2-C775-4069-8435-C1333D63BE68}" srcOrd="4" destOrd="0" presId="urn:microsoft.com/office/officeart/2005/8/layout/vProcess5"/>
    <dgm:cxn modelId="{74B4DF4D-3F97-4430-BA31-3114355B16BE}" type="presParOf" srcId="{B7889494-C1E8-4AF5-B03D-6BBCB6FCA571}" destId="{69F2E20F-27ED-462D-89ED-3FF5FE3DDAF6}" srcOrd="5" destOrd="0" presId="urn:microsoft.com/office/officeart/2005/8/layout/vProcess5"/>
    <dgm:cxn modelId="{F99A5EEB-2FAB-42A7-BBC0-0A7FDB1676B6}" type="presParOf" srcId="{B7889494-C1E8-4AF5-B03D-6BBCB6FCA571}" destId="{23B9275B-F860-4966-A11E-61516E6692A7}" srcOrd="6" destOrd="0" presId="urn:microsoft.com/office/officeart/2005/8/layout/vProcess5"/>
    <dgm:cxn modelId="{75114456-825B-490D-A09C-4F2087141B62}" type="presParOf" srcId="{B7889494-C1E8-4AF5-B03D-6BBCB6FCA571}" destId="{A7AA585A-A539-4CED-95C1-2C0402E433E3}" srcOrd="7" destOrd="0" presId="urn:microsoft.com/office/officeart/2005/8/layout/vProcess5"/>
    <dgm:cxn modelId="{DAF6DFDA-E819-4A72-BED8-AD8DD9B233CB}" type="presParOf" srcId="{B7889494-C1E8-4AF5-B03D-6BBCB6FCA571}" destId="{2F5B12E7-E703-4BE9-870D-466FCE09EBF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A2771-3CD3-4B9E-9BEB-25E2409F2770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C3E0E-399A-4A87-93F1-97CB24A6746C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Professional Practice Overview</a:t>
          </a:r>
          <a:endParaRPr lang="en-US" sz="4100" kern="1200"/>
        </a:p>
      </dsp:txBody>
      <dsp:txXfrm>
        <a:off x="0" y="2703"/>
        <a:ext cx="6900512" cy="921789"/>
      </dsp:txXfrm>
    </dsp:sp>
    <dsp:sp modelId="{E574B97F-AB8E-4C59-AC20-10F6E4B572D0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0F2A9-3AF3-47C0-A8F5-3039188DC7D8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What is a Practice Tutor?</a:t>
          </a:r>
          <a:endParaRPr lang="en-US" sz="4100" kern="1200"/>
        </a:p>
      </dsp:txBody>
      <dsp:txXfrm>
        <a:off x="0" y="924492"/>
        <a:ext cx="6900512" cy="921789"/>
      </dsp:txXfrm>
    </dsp:sp>
    <dsp:sp modelId="{D9F61EF8-F9F0-42E2-9FAE-AD3F644FDF73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53BD4-DC38-4D39-B00E-D6779AF20618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What is my role?</a:t>
          </a:r>
          <a:endParaRPr lang="en-US" sz="4100" kern="1200"/>
        </a:p>
      </dsp:txBody>
      <dsp:txXfrm>
        <a:off x="0" y="1846281"/>
        <a:ext cx="6900512" cy="921789"/>
      </dsp:txXfrm>
    </dsp:sp>
    <dsp:sp modelId="{C00FA66F-6B70-45B2-920D-10E73CD7C6B9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96BE3-CD05-48C9-8938-35CA5F64DB88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Professional Competencies</a:t>
          </a:r>
          <a:endParaRPr lang="en-US" sz="4100" kern="1200"/>
        </a:p>
      </dsp:txBody>
      <dsp:txXfrm>
        <a:off x="0" y="2768070"/>
        <a:ext cx="6900512" cy="921789"/>
      </dsp:txXfrm>
    </dsp:sp>
    <dsp:sp modelId="{5776EA0F-8B22-44F5-B797-0586AAF189DE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2CD2A-A92B-4872-A1A7-D185DAD7F6CF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Assessment</a:t>
          </a:r>
          <a:endParaRPr lang="en-US" sz="4100" kern="1200"/>
        </a:p>
      </dsp:txBody>
      <dsp:txXfrm>
        <a:off x="0" y="3689859"/>
        <a:ext cx="6900512" cy="921789"/>
      </dsp:txXfrm>
    </dsp:sp>
    <dsp:sp modelId="{593372E2-0CB7-4FE4-B80B-0841A851F2C2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576FD-D147-4B6F-9264-B8CF09B33F63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Admin</a:t>
          </a:r>
          <a:endParaRPr lang="en-US" sz="4100" kern="1200"/>
        </a:p>
      </dsp:txBody>
      <dsp:txXfrm>
        <a:off x="0" y="4611648"/>
        <a:ext cx="6900512" cy="921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46757-1AC2-4597-BB68-F75E90F44754}">
      <dsp:nvSpPr>
        <dsp:cNvPr id="0" name=""/>
        <dsp:cNvSpPr/>
      </dsp:nvSpPr>
      <dsp:spPr>
        <a:xfrm>
          <a:off x="114303" y="0"/>
          <a:ext cx="9346190" cy="10610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Year 1: Learning to minister</a:t>
          </a:r>
        </a:p>
      </dsp:txBody>
      <dsp:txXfrm>
        <a:off x="145382" y="31079"/>
        <a:ext cx="8201180" cy="998941"/>
      </dsp:txXfrm>
    </dsp:sp>
    <dsp:sp modelId="{F105DEAB-2AEF-46FB-B894-6D82BA64AD39}">
      <dsp:nvSpPr>
        <dsp:cNvPr id="0" name=""/>
        <dsp:cNvSpPr/>
      </dsp:nvSpPr>
      <dsp:spPr>
        <a:xfrm>
          <a:off x="824663" y="1237949"/>
          <a:ext cx="9346190" cy="1061099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Year 2: Leading ministry</a:t>
          </a:r>
        </a:p>
      </dsp:txBody>
      <dsp:txXfrm>
        <a:off x="855742" y="1269028"/>
        <a:ext cx="7769653" cy="998941"/>
      </dsp:txXfrm>
    </dsp:sp>
    <dsp:sp modelId="{2CEF5DC5-91E0-496E-BE61-E1B5DFBA8A34}">
      <dsp:nvSpPr>
        <dsp:cNvPr id="0" name=""/>
        <dsp:cNvSpPr/>
      </dsp:nvSpPr>
      <dsp:spPr>
        <a:xfrm>
          <a:off x="1649327" y="2475898"/>
          <a:ext cx="9346190" cy="1061099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Year 3: Transforming ministry</a:t>
          </a:r>
        </a:p>
      </dsp:txBody>
      <dsp:txXfrm>
        <a:off x="1680406" y="2506977"/>
        <a:ext cx="7769653" cy="998941"/>
      </dsp:txXfrm>
    </dsp:sp>
    <dsp:sp modelId="{5E2E56C2-C775-4069-8435-C1333D63BE68}">
      <dsp:nvSpPr>
        <dsp:cNvPr id="0" name=""/>
        <dsp:cNvSpPr/>
      </dsp:nvSpPr>
      <dsp:spPr>
        <a:xfrm>
          <a:off x="8656475" y="804667"/>
          <a:ext cx="689714" cy="68971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/>
        </a:p>
      </dsp:txBody>
      <dsp:txXfrm>
        <a:off x="8811661" y="804667"/>
        <a:ext cx="379342" cy="519010"/>
      </dsp:txXfrm>
    </dsp:sp>
    <dsp:sp modelId="{69F2E20F-27ED-462D-89ED-3FF5FE3DDAF6}">
      <dsp:nvSpPr>
        <dsp:cNvPr id="0" name=""/>
        <dsp:cNvSpPr/>
      </dsp:nvSpPr>
      <dsp:spPr>
        <a:xfrm>
          <a:off x="9481139" y="2035542"/>
          <a:ext cx="689714" cy="68971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/>
        </a:p>
      </dsp:txBody>
      <dsp:txXfrm>
        <a:off x="9636325" y="2035542"/>
        <a:ext cx="379342" cy="519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2T16:44:37.2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1479 73,'15'-5,"0"0,1 0,-1 2,1 0,0 0,25 1,7-3,392-24,6 30,-219 0,-212-1,526 12,-243 1,190 15,-72 6,-265-21,118 3,555-18,-817 2,0 1,-1-1,1 1,0 1,0-1,-1 1,1 0,-1 0,1 1,-1 0,0 0,0 1,0-1,-1 1,1 0,-1 1,0 0,0-1,0 2,-1-1,0 0,0 1,0 0,-1 0,0 0,0 0,0 0,-1 1,0 0,0-1,1 13,2 21,-2 0,-5 77,0-40,3 122,-3 151,-4-288,-16 69,11-72,-6 78,16-122,-1 1,-1-1,0 0,-1 0,0-1,-1 1,-1-1,0 0,-1 0,-1-1,-13 18,18-26,-9 12,-1 1,-1-2,0 0,-1-1,-20 16,0-1,24-21,0 1,0-2,-1 1,-19 9,1-2,1 2,-39 30,41-29,21-14,1-1,1 1,-10 10,12-11,-1-1,0 0,0 1,0-1,0 0,-1 0,1-1,-1 1,0-1,0 0,-6 3,-10 0,-1-2,0 0,0-1,0-1,0-1,-24-3,-11 1,-74 0,-535 3,235 27,-28 1,-197-29,6-51,175-29,266 32,89 19,-128-14,203 36,-58-16,-11-3,-333-80,206 52,180 42,49 11,0-2,0 1,0-1,0-1,1 0,-18-10,27 14,1-1,-1 1,1 0,0-1,-1 1,1 0,-1-1,1 1,0-1,-1 1,1 0,0-1,0 1,-1-1,1 1,0-1,0 1,0-1,0 0,0 1,-1-1,1 1,0-1,0 1,0-1,1 1,-1-1,0 1,0-1,0 1,0-1,0 1,1-1,-1 1,0-1,0 1,1-1,-1 1,0-1,1 1,-1 0,0-1,1 1,0-1,23-17,-18 15,78-43,-52 30,37-25,362-299,-425 334,6-3,-1 0,-1-1,0 0,0-1,-1 0,-1-1,9-13,-8 6,0-1,-2 0,0 0,4-23,8-88,-16 100,1-1,2 1,2 0,0 0,2 1,26-55,-26 66,-2-2,11-36,-13 38,0 0,1 0,14-27,-9 24,-2-1,-1 1,-1-2,6-26,13-38,-14 48,-9 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18395-893E-410D-97A3-B62318DAF889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A1BD0-B571-48B4-BA5B-93EFBC72D2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51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Sarah </a:t>
            </a:r>
          </a:p>
          <a:p>
            <a:endParaRPr lang="en-GB" dirty="0"/>
          </a:p>
          <a:p>
            <a:r>
              <a:rPr lang="en-GB" dirty="0"/>
              <a:t>Educate whole person</a:t>
            </a:r>
          </a:p>
          <a:p>
            <a:r>
              <a:rPr lang="en-GB" dirty="0"/>
              <a:t>Include Chaplaincy support – (PT/LM/Spiritual Mentor in practice agency)</a:t>
            </a:r>
          </a:p>
          <a:p>
            <a:r>
              <a:rPr lang="en-GB" dirty="0"/>
              <a:t>Small teaching groups</a:t>
            </a:r>
          </a:p>
          <a:p>
            <a:r>
              <a:rPr lang="en-GB" dirty="0"/>
              <a:t>Year tutor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E99A7-697C-D34B-917B-28F6CC4C35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2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1D66068-C8CE-44AF-B68D-C19BEDA6C0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5FF5AFF-E6CF-4077-A4D7-3A9B61D57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8" name="Footer Placeholder 4">
            <a:extLst>
              <a:ext uri="{FF2B5EF4-FFF2-40B4-BE49-F238E27FC236}">
                <a16:creationId xmlns:a16="http://schemas.microsoft.com/office/drawing/2014/main" id="{2E7A29C6-2B72-4E77-8822-BF87DD6609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39563" indent="-284206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38393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593750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49107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01323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53540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05756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57973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latin typeface="Times New Roman" panose="02020603050405020304" pitchFamily="18" charset="0"/>
              </a:rPr>
              <a:t>Line Managers Induction</a:t>
            </a:r>
          </a:p>
        </p:txBody>
      </p:sp>
      <p:sp>
        <p:nvSpPr>
          <p:cNvPr id="11269" name="Header Placeholder 5">
            <a:extLst>
              <a:ext uri="{FF2B5EF4-FFF2-40B4-BE49-F238E27FC236}">
                <a16:creationId xmlns:a16="http://schemas.microsoft.com/office/drawing/2014/main" id="{A84E2EED-1AC2-442A-BED4-4BB391AE7A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39563" indent="-284206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38393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593750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49107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01323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53540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05756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57973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latin typeface="Times New Roman" panose="02020603050405020304" pitchFamily="18" charset="0"/>
              </a:rPr>
              <a:t>INTRODUCTION TO PROFESSIONAL PRACTICE</a:t>
            </a:r>
          </a:p>
        </p:txBody>
      </p:sp>
      <p:sp>
        <p:nvSpPr>
          <p:cNvPr id="11270" name="Date Placeholder 6">
            <a:extLst>
              <a:ext uri="{FF2B5EF4-FFF2-40B4-BE49-F238E27FC236}">
                <a16:creationId xmlns:a16="http://schemas.microsoft.com/office/drawing/2014/main" id="{311822B3-D8FA-4F00-AD6F-35A51BBEF1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39563" indent="-284206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38393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593750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49107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01323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53540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05756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57973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latin typeface="Times New Roman" panose="02020603050405020304" pitchFamily="18" charset="0"/>
              </a:rPr>
              <a:t>Wednesday 8th September 2010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72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4193997-F9D2-4088-93CF-2D238920F9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06DAEB0-5A85-4C17-95B7-7EDAA83D6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Open PP Handbook</a:t>
            </a:r>
          </a:p>
        </p:txBody>
      </p:sp>
      <p:sp>
        <p:nvSpPr>
          <p:cNvPr id="24580" name="Footer Placeholder 4">
            <a:extLst>
              <a:ext uri="{FF2B5EF4-FFF2-40B4-BE49-F238E27FC236}">
                <a16:creationId xmlns:a16="http://schemas.microsoft.com/office/drawing/2014/main" id="{076BE470-70B9-46AE-982C-AFC0D41155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39563" indent="-284206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38393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593750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49107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01323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53540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05756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57973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latin typeface="Times New Roman" panose="02020603050405020304" pitchFamily="18" charset="0"/>
              </a:rPr>
              <a:t>Line Managers Induction</a:t>
            </a:r>
          </a:p>
        </p:txBody>
      </p:sp>
      <p:sp>
        <p:nvSpPr>
          <p:cNvPr id="24581" name="Header Placeholder 5">
            <a:extLst>
              <a:ext uri="{FF2B5EF4-FFF2-40B4-BE49-F238E27FC236}">
                <a16:creationId xmlns:a16="http://schemas.microsoft.com/office/drawing/2014/main" id="{EC42096B-46A5-4D83-B4C9-FFF6CABD89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39563" indent="-284206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38393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593750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49107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01323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53540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05756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57973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latin typeface="Times New Roman" panose="02020603050405020304" pitchFamily="18" charset="0"/>
              </a:rPr>
              <a:t>INTRODUCTION TO PROFESSIONAL PRACTICE</a:t>
            </a:r>
          </a:p>
        </p:txBody>
      </p:sp>
      <p:sp>
        <p:nvSpPr>
          <p:cNvPr id="24582" name="Date Placeholder 6">
            <a:extLst>
              <a:ext uri="{FF2B5EF4-FFF2-40B4-BE49-F238E27FC236}">
                <a16:creationId xmlns:a16="http://schemas.microsoft.com/office/drawing/2014/main" id="{868111BA-2B49-4465-8FDD-C6EDC40B96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39563" indent="-284206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38393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593750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49107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01323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53540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05756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57973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latin typeface="Times New Roman" panose="02020603050405020304" pitchFamily="18" charset="0"/>
              </a:rPr>
              <a:t>Wednesday 8th September 2010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BD009A2-442C-4097-9333-233C3F0E2B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ACB92EF-B45B-4EBC-B8D8-621C71702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8916" name="Footer Placeholder 4">
            <a:extLst>
              <a:ext uri="{FF2B5EF4-FFF2-40B4-BE49-F238E27FC236}">
                <a16:creationId xmlns:a16="http://schemas.microsoft.com/office/drawing/2014/main" id="{FB617789-BCB5-4C38-BF6A-1B4E363F35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39563" indent="-284206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38393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593750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49107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01323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53540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05756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57973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latin typeface="Times New Roman" panose="02020603050405020304" pitchFamily="18" charset="0"/>
              </a:rPr>
              <a:t>Line Managers Induction</a:t>
            </a:r>
          </a:p>
        </p:txBody>
      </p:sp>
      <p:sp>
        <p:nvSpPr>
          <p:cNvPr id="38917" name="Header Placeholder 5">
            <a:extLst>
              <a:ext uri="{FF2B5EF4-FFF2-40B4-BE49-F238E27FC236}">
                <a16:creationId xmlns:a16="http://schemas.microsoft.com/office/drawing/2014/main" id="{7B1F5D84-C600-4C00-9710-1462D097C9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39563" indent="-284206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38393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593750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49107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01323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53540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05756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57973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latin typeface="Times New Roman" panose="02020603050405020304" pitchFamily="18" charset="0"/>
              </a:rPr>
              <a:t>INTRODUCTION TO PROFESSIONAL PRACTICE</a:t>
            </a:r>
          </a:p>
        </p:txBody>
      </p:sp>
      <p:sp>
        <p:nvSpPr>
          <p:cNvPr id="38918" name="Date Placeholder 6">
            <a:extLst>
              <a:ext uri="{FF2B5EF4-FFF2-40B4-BE49-F238E27FC236}">
                <a16:creationId xmlns:a16="http://schemas.microsoft.com/office/drawing/2014/main" id="{A6721B9E-E77C-4292-AE97-9DBB6FA9B3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39563" indent="-284206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38393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593750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49107" indent="-227679">
              <a:spcBef>
                <a:spcPct val="3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01323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53540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05756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57973" indent="-227679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latin typeface="Times New Roman" panose="02020603050405020304" pitchFamily="18" charset="0"/>
              </a:rPr>
              <a:t>Wednesday 8th September 2010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5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4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0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3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5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9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4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6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11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mycym.info/my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customXml" Target="../ink/ink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A19E86FF-4345-473E-9F57-F960EBBC1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50EE61-6969-4844-B37E-4099DFDB7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b="1"/>
              <a:t>Practice tutor training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3797C8-AB45-4D4B-8B37-708382BEC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2000" dirty="0"/>
              <a:t>Welcome and thank you!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81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0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F329C-CE71-45F4-AA17-C74F1BF81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Evidence of practice</a:t>
            </a:r>
          </a:p>
        </p:txBody>
      </p:sp>
      <p:sp>
        <p:nvSpPr>
          <p:cNvPr id="92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89CF4-4A05-4093-8B07-2B1AF2E7A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altLang="en-US" sz="2400" dirty="0"/>
              <a:t>Throughout their degree, students collect evidence of their practice in the agency. Different suggested evidence is required for each competence (competence-based evidence is focused on more in years 2 and 3).</a:t>
            </a:r>
          </a:p>
          <a:p>
            <a:r>
              <a:rPr lang="en-US" altLang="en-US" sz="2400" dirty="0"/>
              <a:t>Some of these can be negotiated if they do not fit the student’s placement well enough </a:t>
            </a:r>
          </a:p>
          <a:p>
            <a:r>
              <a:rPr lang="en-US" altLang="en-US" sz="2400" dirty="0"/>
              <a:t>As part of evidencing practice, students are observed formally during the year. </a:t>
            </a:r>
          </a:p>
          <a:p>
            <a:r>
              <a:rPr lang="en-US" altLang="en-US" sz="2400" dirty="0"/>
              <a:t>For some pieces of evidence, students will be required to write a 200-word explanatory introduction setting the evidence in context and outlining what competence elements they have demonstrated.</a:t>
            </a:r>
          </a:p>
          <a:p>
            <a:pPr marL="0"/>
            <a:endParaRPr lang="en-US" sz="1900" dirty="0"/>
          </a:p>
        </p:txBody>
      </p:sp>
      <p:pic>
        <p:nvPicPr>
          <p:cNvPr id="9218" name="Picture 2" descr="Fingerprint, Detective, Criminal">
            <a:extLst>
              <a:ext uri="{FF2B5EF4-FFF2-40B4-BE49-F238E27FC236}">
                <a16:creationId xmlns:a16="http://schemas.microsoft.com/office/drawing/2014/main" id="{57A47043-18E9-4706-898F-9ED6B3BEAC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3" b="16829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14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AE0B54-0C80-4042-8399-C7BFC1AC6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Directed tasks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922154-C15B-4406-896D-FB4766E0C3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dirty="0"/>
              <a:t>Directed tasks are specific pieces of professional work, designed to support students in developing professional skills. These are normally around 1500-2000 words long. Students receive clear guidance on what is expected.</a:t>
            </a:r>
          </a:p>
          <a:p>
            <a:pPr marL="0"/>
            <a:endParaRPr lang="en-US" altLang="en-US" dirty="0"/>
          </a:p>
          <a:p>
            <a:pPr marL="0"/>
            <a:r>
              <a:rPr lang="en-US" altLang="en-US" dirty="0"/>
              <a:t>Marked academically and professionally.</a:t>
            </a:r>
          </a:p>
          <a:p>
            <a:endParaRPr lang="en-US" dirty="0"/>
          </a:p>
        </p:txBody>
      </p:sp>
      <p:pic>
        <p:nvPicPr>
          <p:cNvPr id="6146" name="Picture 2" descr="Light Bulb, Light, Idea, Bokeh, Energy">
            <a:extLst>
              <a:ext uri="{FF2B5EF4-FFF2-40B4-BE49-F238E27FC236}">
                <a16:creationId xmlns:a16="http://schemas.microsoft.com/office/drawing/2014/main" id="{3942A781-ED38-44A5-815B-C1B7021AFB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r="19444" b="-2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616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offee, Pen, Notebook, Open Notebook">
            <a:extLst>
              <a:ext uri="{FF2B5EF4-FFF2-40B4-BE49-F238E27FC236}">
                <a16:creationId xmlns:a16="http://schemas.microsoft.com/office/drawing/2014/main" id="{F3FEA727-788E-4615-851C-D272662BEE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1D0B5-5A4F-491C-80C7-46EF51783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Reflective Journals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68687-24A4-4F9F-9B18-42BCFB528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/>
            <a:r>
              <a:rPr lang="en-US" altLang="en-US" sz="1900" dirty="0"/>
              <a:t>Reflective journals are academic pieces of work. </a:t>
            </a:r>
            <a:br>
              <a:rPr lang="en-US" altLang="en-US" sz="1900" dirty="0"/>
            </a:br>
            <a:r>
              <a:rPr lang="en-US" altLang="en-US" sz="1900" dirty="0"/>
              <a:t>(c.1000 words)</a:t>
            </a:r>
          </a:p>
          <a:p>
            <a:pPr marL="0"/>
            <a:r>
              <a:rPr lang="en-US" altLang="en-US" sz="1900" dirty="0"/>
              <a:t>They draw together students’ understanding, practice and learning around a competence or theme. They should include the integration of theory and theological engagement.</a:t>
            </a:r>
          </a:p>
          <a:p>
            <a:pPr marL="0"/>
            <a:r>
              <a:rPr lang="en-US" altLang="en-US" sz="1900" dirty="0"/>
              <a:t>Titles tend to be negotiated with PTs with details outlined in Practice Handbooks.</a:t>
            </a:r>
          </a:p>
          <a:p>
            <a:pPr marL="0"/>
            <a:r>
              <a:rPr lang="en-US" altLang="en-US" sz="1900" dirty="0"/>
              <a:t>Marked academically and professionally.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085126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83ACD4F-4F54-4466-9BDD-3226138D3C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697A41-365A-453B-9C20-E5767C32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Practice Tutors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740440-81EA-4D5A-8ED1-F6AFCE980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2000" dirty="0"/>
              <a:t>Supports the student’s  learning, practice and development of their portfolio</a:t>
            </a:r>
          </a:p>
          <a:p>
            <a:r>
              <a:rPr lang="en-US" altLang="en-US" sz="2000" dirty="0"/>
              <a:t>Six meetings a year</a:t>
            </a:r>
          </a:p>
          <a:p>
            <a:r>
              <a:rPr lang="en-US" altLang="en-US" sz="2000" dirty="0"/>
              <a:t>First meeting of the year one is ‘getting to know you’</a:t>
            </a:r>
          </a:p>
          <a:p>
            <a:r>
              <a:rPr lang="en-US" altLang="en-US" sz="2000" dirty="0"/>
              <a:t>Submit work 48 hours before each meeting for feedback</a:t>
            </a:r>
          </a:p>
          <a:p>
            <a:r>
              <a:rPr lang="en-US" altLang="en-US" sz="2000" dirty="0"/>
              <a:t>Students are expected to come prepared.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3744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14BE9-0888-4AE4-8E14-E6F06EFA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The purpose of a PT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0052F-EDFB-4E4C-A1BF-61C9A6C91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>
              <a:defRPr/>
            </a:pPr>
            <a:r>
              <a:rPr lang="en-US" sz="1900" dirty="0"/>
              <a:t>Written work should be received in advance – usually a draft of a Directed Task, Reflective Journal of piece of evidence, though you could ask them for something different.</a:t>
            </a:r>
          </a:p>
          <a:p>
            <a:pPr marL="0">
              <a:defRPr/>
            </a:pPr>
            <a:r>
              <a:rPr lang="en-US" sz="1900" dirty="0"/>
              <a:t>This forms the basis of a conversation – what strengths weaknesses are there in their practice / reflective practice / theological reflection:</a:t>
            </a:r>
          </a:p>
          <a:p>
            <a:pPr>
              <a:defRPr/>
            </a:pPr>
            <a:r>
              <a:rPr lang="en-US" sz="1900" dirty="0"/>
              <a:t>What could they have done differently in their practice?</a:t>
            </a:r>
          </a:p>
          <a:p>
            <a:pPr>
              <a:defRPr/>
            </a:pPr>
            <a:r>
              <a:rPr lang="en-US" sz="1900" dirty="0"/>
              <a:t>What could they have done differently in their writing?</a:t>
            </a:r>
          </a:p>
          <a:p>
            <a:pPr>
              <a:defRPr/>
            </a:pPr>
            <a:r>
              <a:rPr lang="en-US" sz="1900" dirty="0"/>
              <a:t>Think about bibliography (sources) and theology.</a:t>
            </a:r>
          </a:p>
          <a:p>
            <a:pPr marL="0">
              <a:defRPr/>
            </a:pPr>
            <a:r>
              <a:rPr lang="en-US" sz="1900" dirty="0"/>
              <a:t>Students can then re-write and improve work.</a:t>
            </a:r>
          </a:p>
          <a:p>
            <a:pPr marL="0">
              <a:defRPr/>
            </a:pPr>
            <a:r>
              <a:rPr lang="en-US" sz="1900" b="1" dirty="0"/>
              <a:t>BUT - </a:t>
            </a:r>
            <a:r>
              <a:rPr lang="en-US" sz="1900" dirty="0"/>
              <a:t>Don’t be limited by written portfolio tasks, your job is to help them improve practice, not just to pass the portfolio.</a:t>
            </a:r>
          </a:p>
          <a:p>
            <a:endParaRPr lang="en-US" sz="1500" dirty="0"/>
          </a:p>
        </p:txBody>
      </p:sp>
      <p:pic>
        <p:nvPicPr>
          <p:cNvPr id="4098" name="Picture 2" descr="Two People Meeting Pictures | Download Free Images on Unsplash">
            <a:extLst>
              <a:ext uri="{FF2B5EF4-FFF2-40B4-BE49-F238E27FC236}">
                <a16:creationId xmlns:a16="http://schemas.microsoft.com/office/drawing/2014/main" id="{FE58A44D-CAEF-4618-96DA-07E6399A0D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1" r="5283" b="-1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00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1EA3B-DBE7-4642-91D3-B00AEF3C9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3 way, or tripartite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B4457-9CFB-4EE8-94FB-6A9D9DAFB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defRPr/>
            </a:pPr>
            <a:r>
              <a:rPr lang="en-US" sz="1800" dirty="0"/>
              <a:t>PTs chair these meetings between themselves, the student and their Line Manager.</a:t>
            </a:r>
          </a:p>
          <a:p>
            <a:pPr>
              <a:defRPr/>
            </a:pPr>
            <a:r>
              <a:rPr lang="en-US" sz="1800" dirty="0"/>
              <a:t>Early in the 1</a:t>
            </a:r>
            <a:r>
              <a:rPr lang="en-US" sz="1800" baseline="30000" dirty="0"/>
              <a:t>st</a:t>
            </a:r>
            <a:r>
              <a:rPr lang="en-US" sz="1800" dirty="0"/>
              <a:t> year – get to know you, check learning environment </a:t>
            </a:r>
            <a:r>
              <a:rPr lang="en-US" sz="1800" dirty="0" err="1"/>
              <a:t>etc</a:t>
            </a:r>
            <a:endParaRPr lang="en-US" sz="1800" dirty="0"/>
          </a:p>
          <a:p>
            <a:pPr>
              <a:defRPr/>
            </a:pPr>
            <a:r>
              <a:rPr lang="en-US" sz="1800" dirty="0"/>
              <a:t>Late Spring Term / Early summer – feedback on progress and gaps in experience.</a:t>
            </a:r>
          </a:p>
          <a:p>
            <a:pPr>
              <a:defRPr/>
            </a:pPr>
            <a:r>
              <a:rPr lang="en-US" sz="1800" dirty="0"/>
              <a:t>Optional meeting early in </a:t>
            </a:r>
            <a:r>
              <a:rPr lang="en-US" sz="1800" dirty="0" err="1"/>
              <a:t>Yr</a:t>
            </a:r>
            <a:r>
              <a:rPr lang="en-US" sz="1800" dirty="0"/>
              <a:t> 2 – usually if something has changed or if there is a specific issue.</a:t>
            </a:r>
          </a:p>
          <a:p>
            <a:pPr>
              <a:defRPr/>
            </a:pPr>
            <a:r>
              <a:rPr lang="en-US" sz="1800" dirty="0"/>
              <a:t>Each Alternative Placement – setup meeting for each placement to discuss and plan learning outcomes. (May be done virtually if not practical to meet face to face)</a:t>
            </a:r>
          </a:p>
          <a:p>
            <a:pPr marL="0">
              <a:defRPr/>
            </a:pPr>
            <a:r>
              <a:rPr lang="en-US" sz="1800" dirty="0"/>
              <a:t>An agenda is provided for each of these, as a </a:t>
            </a:r>
            <a:r>
              <a:rPr lang="en-US" sz="1800" i="1" dirty="0"/>
              <a:t>framework </a:t>
            </a:r>
            <a:r>
              <a:rPr lang="en-US" sz="1800" dirty="0"/>
              <a:t>to guide discussions.</a:t>
            </a:r>
          </a:p>
          <a:p>
            <a:pPr marL="0"/>
            <a:endParaRPr lang="en-US" sz="1800" dirty="0"/>
          </a:p>
        </p:txBody>
      </p:sp>
      <p:pic>
        <p:nvPicPr>
          <p:cNvPr id="5122" name="Picture 2" descr="Multi-point Strategic Partnerships - 3 Way Partnership - Free Transparent  PNG Clipart Images Download">
            <a:extLst>
              <a:ext uri="{FF2B5EF4-FFF2-40B4-BE49-F238E27FC236}">
                <a16:creationId xmlns:a16="http://schemas.microsoft.com/office/drawing/2014/main" id="{C83D09A5-A63A-42DA-923F-F75BD14918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" r="-1" b="-1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055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BE3E41D6-E149-451E-8C41-AD7D91A36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-100013"/>
            <a:ext cx="7772400" cy="1143001"/>
          </a:xfrm>
        </p:spPr>
        <p:txBody>
          <a:bodyPr/>
          <a:lstStyle/>
          <a:p>
            <a:r>
              <a:rPr lang="en-GB" altLang="en-US" sz="4000" b="1" dirty="0">
                <a:latin typeface="Calibri" panose="020F0502020204030204" pitchFamily="34" charset="0"/>
              </a:rPr>
              <a:t>Suggested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6CBA5-3F19-4E38-A26B-8F53C6214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6" y="1118394"/>
            <a:ext cx="5232401" cy="51879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400" u="sng" dirty="0"/>
              <a:t>Placement Setup meeting</a:t>
            </a:r>
          </a:p>
          <a:p>
            <a:pPr marL="0" indent="0">
              <a:buNone/>
              <a:defRPr/>
            </a:pPr>
            <a:r>
              <a:rPr lang="en-GB" sz="2400" u="sng" dirty="0"/>
              <a:t>Term 1</a:t>
            </a:r>
            <a:r>
              <a:rPr lang="en-GB" sz="2400" dirty="0"/>
              <a:t> – student begins in placement</a:t>
            </a:r>
          </a:p>
          <a:p>
            <a:pPr lvl="1">
              <a:defRPr/>
            </a:pPr>
            <a:r>
              <a:rPr lang="en-GB" sz="2000" dirty="0"/>
              <a:t>Weekly supervision (LM)</a:t>
            </a:r>
            <a:br>
              <a:rPr lang="en-GB" sz="2000" dirty="0"/>
            </a:br>
            <a:endParaRPr lang="en-GB" sz="2000" dirty="0"/>
          </a:p>
          <a:p>
            <a:pPr>
              <a:defRPr/>
            </a:pPr>
            <a:r>
              <a:rPr lang="en-GB" sz="2400" u="sng" dirty="0">
                <a:highlight>
                  <a:srgbClr val="008000"/>
                </a:highlight>
              </a:rPr>
              <a:t>3 way meeting</a:t>
            </a:r>
            <a:r>
              <a:rPr lang="en-GB" sz="2400" dirty="0"/>
              <a:t> </a:t>
            </a:r>
            <a:r>
              <a:rPr lang="en-GB" sz="1600" dirty="0"/>
              <a:t>between PT, LM and Student (October/November)</a:t>
            </a:r>
          </a:p>
          <a:p>
            <a:pPr lvl="1">
              <a:defRPr/>
            </a:pPr>
            <a:r>
              <a:rPr lang="en-GB" sz="2000" dirty="0"/>
              <a:t>Line manager observation of student in practice</a:t>
            </a:r>
            <a:br>
              <a:rPr lang="en-GB" sz="2000" dirty="0"/>
            </a:br>
            <a:endParaRPr lang="en-GB" sz="2000" dirty="0"/>
          </a:p>
          <a:p>
            <a:pPr>
              <a:defRPr/>
            </a:pPr>
            <a:r>
              <a:rPr lang="en-GB" sz="2400" u="sng" dirty="0"/>
              <a:t>February</a:t>
            </a:r>
            <a:br>
              <a:rPr lang="en-GB" sz="2400" dirty="0"/>
            </a:br>
            <a:br>
              <a:rPr lang="en-GB" sz="2000" dirty="0"/>
            </a:br>
            <a:r>
              <a:rPr lang="en-GB" sz="2000" i="1" dirty="0"/>
              <a:t>Mid year </a:t>
            </a:r>
            <a:r>
              <a:rPr lang="en-GB" sz="2000" dirty="0"/>
              <a:t>Portfolio paperwork and </a:t>
            </a:r>
            <a:r>
              <a:rPr lang="en-GB" sz="2000" b="1" dirty="0"/>
              <a:t>submission</a:t>
            </a:r>
            <a:endParaRPr lang="en-GB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B02A13-BE6F-409D-A710-C77AD90A1327}"/>
              </a:ext>
            </a:extLst>
          </p:cNvPr>
          <p:cNvSpPr/>
          <p:nvPr/>
        </p:nvSpPr>
        <p:spPr>
          <a:xfrm>
            <a:off x="6167437" y="935039"/>
            <a:ext cx="54467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u="sng" dirty="0"/>
              <a:t>Term 2</a:t>
            </a:r>
          </a:p>
          <a:p>
            <a:pPr lvl="1">
              <a:defRPr/>
            </a:pPr>
            <a:r>
              <a:rPr lang="en-GB" sz="2000" dirty="0"/>
              <a:t>- Traffic Light email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5A9B68-D034-4C55-85A0-37B1C24904D6}"/>
              </a:ext>
            </a:extLst>
          </p:cNvPr>
          <p:cNvSpPr/>
          <p:nvPr/>
        </p:nvSpPr>
        <p:spPr>
          <a:xfrm>
            <a:off x="6096000" y="2751948"/>
            <a:ext cx="515778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>
              <a:defRPr/>
            </a:pPr>
            <a:r>
              <a:rPr lang="en-GB" u="sng" dirty="0"/>
              <a:t>Term 3</a:t>
            </a:r>
          </a:p>
          <a:p>
            <a:pPr marL="514350" indent="-457200">
              <a:buFont typeface="Arial" panose="020B0604020202020204" pitchFamily="34" charset="0"/>
              <a:buChar char="•"/>
              <a:defRPr/>
            </a:pPr>
            <a:r>
              <a:rPr lang="en-GB" u="sng" dirty="0">
                <a:highlight>
                  <a:srgbClr val="008000"/>
                </a:highlight>
              </a:rPr>
              <a:t>3 way meeting</a:t>
            </a:r>
            <a:br>
              <a:rPr lang="en-GB" u="sng" dirty="0"/>
            </a:br>
            <a:br>
              <a:rPr lang="en-GB" sz="2000" dirty="0"/>
            </a:br>
            <a:r>
              <a:rPr lang="en-GB" sz="2000" dirty="0"/>
              <a:t>Practice Tutor Practice Observation</a:t>
            </a:r>
          </a:p>
          <a:p>
            <a:pPr marL="514350" indent="-457200">
              <a:buFont typeface="Arial" panose="020B0604020202020204" pitchFamily="34" charset="0"/>
              <a:buChar char="•"/>
              <a:defRPr/>
            </a:pPr>
            <a:r>
              <a:rPr lang="en-GB" u="sng" dirty="0"/>
              <a:t>May</a:t>
            </a:r>
            <a:br>
              <a:rPr lang="en-GB" dirty="0"/>
            </a:br>
            <a:r>
              <a:rPr lang="en-GB" sz="2000" dirty="0"/>
              <a:t>- End of year paperwork and Portfolio submission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13073D-9CFC-4B68-B008-7448620A93E4}"/>
              </a:ext>
            </a:extLst>
          </p:cNvPr>
          <p:cNvSpPr/>
          <p:nvPr/>
        </p:nvSpPr>
        <p:spPr>
          <a:xfrm>
            <a:off x="5951539" y="908050"/>
            <a:ext cx="46037" cy="5473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72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 bldLvl="5"/>
      <p:bldP spid="5" grpId="0" uiExpand="1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6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AF6B3-206E-486A-AE51-CA1474BCA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/>
              <a:t>Ethics in practice: because we have others’ worlds in our hands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28EF0-7A7C-49A8-A058-6BA812EEE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/>
              <a:t>Students should be aware of:</a:t>
            </a:r>
          </a:p>
          <a:p>
            <a:pPr marL="0"/>
            <a:endParaRPr lang="en-US" sz="2000" dirty="0"/>
          </a:p>
          <a:p>
            <a:pPr lvl="1"/>
            <a:r>
              <a:rPr lang="en-US" altLang="en-US" sz="2000" dirty="0"/>
              <a:t>Safeguarding issues and appropriate behaviours.</a:t>
            </a:r>
          </a:p>
          <a:p>
            <a:pPr lvl="1"/>
            <a:endParaRPr lang="en-US" altLang="en-US" sz="2000" dirty="0"/>
          </a:p>
          <a:p>
            <a:pPr lvl="1"/>
            <a:r>
              <a:rPr lang="en-US" altLang="en-US" sz="2000" dirty="0"/>
              <a:t>Confidentiality when writing about practice </a:t>
            </a:r>
            <a:br>
              <a:rPr lang="en-US" altLang="en-US" sz="2000" dirty="0"/>
            </a:br>
            <a:r>
              <a:rPr lang="en-US" altLang="en-US" sz="2000" dirty="0"/>
              <a:t>– e.g. use pseudonyms.</a:t>
            </a:r>
          </a:p>
          <a:p>
            <a:pPr lvl="1"/>
            <a:endParaRPr lang="en-US" altLang="en-US" sz="2000" dirty="0"/>
          </a:p>
          <a:p>
            <a:pPr lvl="1"/>
            <a:r>
              <a:rPr lang="en-US" altLang="en-US" sz="2000" dirty="0"/>
              <a:t>Written permission for use of photos of people (blurring images where appropriate).</a:t>
            </a:r>
          </a:p>
          <a:p>
            <a:pPr marL="0"/>
            <a:endParaRPr lang="en-US" altLang="en-US" sz="2000" dirty="0"/>
          </a:p>
          <a:p>
            <a:r>
              <a:rPr lang="en-US" altLang="en-US" sz="2000" dirty="0"/>
              <a:t>And include:</a:t>
            </a:r>
          </a:p>
          <a:p>
            <a:pPr lvl="1"/>
            <a:r>
              <a:rPr lang="en-US" altLang="en-US" sz="2000" dirty="0"/>
              <a:t>An ethics statement at the front of the file.</a:t>
            </a:r>
          </a:p>
          <a:p>
            <a:endParaRPr lang="en-US" sz="2000" dirty="0"/>
          </a:p>
        </p:txBody>
      </p:sp>
      <p:pic>
        <p:nvPicPr>
          <p:cNvPr id="8194" name="Picture 2" descr="Hands, Earth, Next Generation">
            <a:extLst>
              <a:ext uri="{FF2B5EF4-FFF2-40B4-BE49-F238E27FC236}">
                <a16:creationId xmlns:a16="http://schemas.microsoft.com/office/drawing/2014/main" id="{7E6727C1-E268-4A2B-870C-E347CEC120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" r="37599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756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A33DC-65A4-4846-AC20-D16DCFC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Where to find resources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A5FDC-C031-4F6C-B4DB-2EEE1598D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290" y="3383121"/>
            <a:ext cx="3582072" cy="2793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Student proformas</a:t>
            </a:r>
          </a:p>
          <a:p>
            <a:r>
              <a:rPr lang="en-US" sz="2000" dirty="0">
                <a:solidFill>
                  <a:schemeClr val="bg1"/>
                </a:solidFill>
              </a:rPr>
              <a:t>PT feedback sheets</a:t>
            </a:r>
          </a:p>
          <a:p>
            <a:pPr marL="0"/>
            <a:endParaRPr lang="en-US" sz="2000" dirty="0">
              <a:solidFill>
                <a:schemeClr val="bg1"/>
              </a:solidFill>
            </a:endParaRPr>
          </a:p>
          <a:p>
            <a:pPr marL="0"/>
            <a:r>
              <a:rPr lang="en-US" sz="2000" dirty="0">
                <a:solidFill>
                  <a:schemeClr val="bg1"/>
                </a:solidFill>
                <a:hlinkClick r:id="rId2"/>
              </a:rPr>
              <a:t>www.mycym.info/my/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Content Placeholder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BD1D9BE-66AC-4F10-BE90-FA4D678EAD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4094" b="6847"/>
          <a:stretch/>
        </p:blipFill>
        <p:spPr>
          <a:xfrm>
            <a:off x="5116652" y="1528834"/>
            <a:ext cx="6642532" cy="33276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7C5D645-02A1-40E8-B2F7-AF11A3948CC1}"/>
                  </a:ext>
                </a:extLst>
              </p14:cNvPr>
              <p14:cNvContentPartPr/>
              <p14:nvPr/>
            </p14:nvContentPartPr>
            <p14:xfrm>
              <a:off x="4912840" y="3468480"/>
              <a:ext cx="2139480" cy="758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7C5D645-02A1-40E8-B2F7-AF11A3948C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8840" y="3360480"/>
                <a:ext cx="2247120" cy="97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9843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E394D73-FAA3-4E0C-B043-E17C3BAAE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333375"/>
            <a:ext cx="7772400" cy="928688"/>
          </a:xfrm>
        </p:spPr>
        <p:txBody>
          <a:bodyPr/>
          <a:lstStyle/>
          <a:p>
            <a:pPr eaLnBrk="1" hangingPunct="1"/>
            <a:r>
              <a:rPr lang="en-GB" altLang="en-US" sz="4000" b="1" dirty="0">
                <a:latin typeface="Calibri" panose="020F0502020204030204" pitchFamily="34" charset="0"/>
              </a:rPr>
              <a:t>Students can fail professionally if…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C30257E-C669-4FE5-93D1-AB6062FB6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1535114"/>
            <a:ext cx="10534650" cy="51593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anose="020B0604020202020204" pitchFamily="34" charset="0"/>
              </a:rPr>
              <a:t>They fail to attend or are consistently late to any course or practice agency sessions for reasons considered unprofessional</a:t>
            </a:r>
          </a:p>
          <a:p>
            <a:pPr eaLnBrk="1" hangingPunct="1"/>
            <a:r>
              <a:rPr lang="en-GB" altLang="en-US" sz="3200" dirty="0">
                <a:latin typeface="Arial" panose="020B0604020202020204" pitchFamily="34" charset="0"/>
              </a:rPr>
              <a:t>They do not submit journals 48 hours in advance on more than one occasion per term</a:t>
            </a:r>
          </a:p>
          <a:p>
            <a:pPr eaLnBrk="1" hangingPunct="1"/>
            <a:r>
              <a:rPr lang="en-GB" altLang="en-US" sz="3200" dirty="0">
                <a:latin typeface="Arial" panose="020B0604020202020204" pitchFamily="34" charset="0"/>
              </a:rPr>
              <a:t>They behave unprofessionally in College, practice agency or other contexts, for example poor communication, inappropriate language or behaviour.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CDE04-25B6-4F12-AB87-12E1A102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9AB00C-A068-4CA5-84D7-68D0D0AA9F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18771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648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Most Effective Marking Strategy For Primary School: Banning It">
            <a:extLst>
              <a:ext uri="{FF2B5EF4-FFF2-40B4-BE49-F238E27FC236}">
                <a16:creationId xmlns:a16="http://schemas.microsoft.com/office/drawing/2014/main" id="{9ABD2771-0198-4780-AF76-526D1D52EB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938" name="Title 1">
            <a:extLst>
              <a:ext uri="{FF2B5EF4-FFF2-40B4-BE49-F238E27FC236}">
                <a16:creationId xmlns:a16="http://schemas.microsoft.com/office/drawing/2014/main" id="{D3744F12-040F-4036-8C56-2A11DC80D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600"/>
              <a:t>Assessment of Portfolio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F750BC87-38C7-4EB5-9F35-468BB3AA5B8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altLang="en-US" sz="1800"/>
              <a:t>Portfolios are marked for competence by Practice Tutors.</a:t>
            </a:r>
          </a:p>
          <a:p>
            <a:pPr marL="0"/>
            <a:r>
              <a:rPr lang="en-US" altLang="en-US" sz="1800"/>
              <a:t>These are then ‘second marked’ as part of the Gateway Assessment for each of the respective modules in Years 1-3.</a:t>
            </a:r>
            <a:br>
              <a:rPr lang="en-US" altLang="en-US" sz="1800"/>
            </a:br>
            <a:endParaRPr lang="en-US" altLang="en-US"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15A7FCED-163E-4ED7-8331-E0E45039D0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GB" altLang="en-US" sz="4100">
                <a:latin typeface="Arial" panose="020B0604020202020204" pitchFamily="34" charset="0"/>
                <a:cs typeface="Arial" panose="020B0604020202020204" pitchFamily="34" charset="0"/>
              </a:rPr>
              <a:t>Administration Tasks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C607-47F7-4623-8539-8ACAB9D94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paid: Self-Employed </a:t>
            </a:r>
          </a:p>
          <a:p>
            <a:pPr>
              <a:defRPr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Invoice Jacqui Brown at CYM (at the end of the academic year)</a:t>
            </a:r>
          </a:p>
          <a:p>
            <a:pPr marL="0" indent="0">
              <a:buNone/>
              <a:defRPr/>
            </a:pPr>
            <a:b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EA63E-6F62-2940-A58E-F8B7C7CD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45" y="249963"/>
            <a:ext cx="5534154" cy="84293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B71E83"/>
                </a:solidFill>
                <a:latin typeface="+mn-lt"/>
              </a:rPr>
              <a:t>Values – 7 Strands</a:t>
            </a:r>
          </a:p>
        </p:txBody>
      </p:sp>
      <p:pic>
        <p:nvPicPr>
          <p:cNvPr id="8" name="Picture 7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F0C884C2-7172-C046-AF15-1A45DE815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2" y="70523"/>
            <a:ext cx="1905000" cy="951970"/>
          </a:xfrm>
          <a:prstGeom prst="rect">
            <a:avLst/>
          </a:prstGeom>
        </p:spPr>
      </p:pic>
      <p:pic>
        <p:nvPicPr>
          <p:cNvPr id="4" name="Graphic 3" descr="Employee badge outline">
            <a:extLst>
              <a:ext uri="{FF2B5EF4-FFF2-40B4-BE49-F238E27FC236}">
                <a16:creationId xmlns:a16="http://schemas.microsoft.com/office/drawing/2014/main" id="{E1393C0D-9C9D-624C-98FB-9C38151CB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6144" y="2051203"/>
            <a:ext cx="553943" cy="553943"/>
          </a:xfrm>
          <a:prstGeom prst="rect">
            <a:avLst/>
          </a:prstGeom>
        </p:spPr>
      </p:pic>
      <p:pic>
        <p:nvPicPr>
          <p:cNvPr id="6" name="Graphic 5" descr="Add with solid fill">
            <a:extLst>
              <a:ext uri="{FF2B5EF4-FFF2-40B4-BE49-F238E27FC236}">
                <a16:creationId xmlns:a16="http://schemas.microsoft.com/office/drawing/2014/main" id="{F6607281-063D-9E4B-B843-7D690CB13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9484" y="3233058"/>
            <a:ext cx="328256" cy="32825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9845997-0033-FF48-A19C-7D0345A4EBBF}"/>
              </a:ext>
            </a:extLst>
          </p:cNvPr>
          <p:cNvGrpSpPr/>
          <p:nvPr/>
        </p:nvGrpSpPr>
        <p:grpSpPr>
          <a:xfrm>
            <a:off x="317240" y="2202025"/>
            <a:ext cx="11569957" cy="1807155"/>
            <a:chOff x="485193" y="1754159"/>
            <a:chExt cx="12916668" cy="207450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C10543A-88B4-6747-978E-3BFA2750590E}"/>
                </a:ext>
              </a:extLst>
            </p:cNvPr>
            <p:cNvSpPr/>
            <p:nvPr/>
          </p:nvSpPr>
          <p:spPr>
            <a:xfrm>
              <a:off x="485193" y="1754159"/>
              <a:ext cx="2052734" cy="2034073"/>
            </a:xfrm>
            <a:prstGeom prst="ellipse">
              <a:avLst/>
            </a:prstGeom>
            <a:solidFill>
              <a:srgbClr val="B71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01AD36-5087-B347-A053-DA8FD1CD614C}"/>
                </a:ext>
              </a:extLst>
            </p:cNvPr>
            <p:cNvSpPr/>
            <p:nvPr/>
          </p:nvSpPr>
          <p:spPr>
            <a:xfrm>
              <a:off x="2317105" y="1775932"/>
              <a:ext cx="2052734" cy="2034073"/>
            </a:xfrm>
            <a:prstGeom prst="ellipse">
              <a:avLst/>
            </a:prstGeom>
            <a:solidFill>
              <a:srgbClr val="B71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10CC85-8D00-9B42-8125-16A4AB083E1B}"/>
                </a:ext>
              </a:extLst>
            </p:cNvPr>
            <p:cNvSpPr/>
            <p:nvPr/>
          </p:nvSpPr>
          <p:spPr>
            <a:xfrm>
              <a:off x="4052593" y="1775932"/>
              <a:ext cx="2052734" cy="2034073"/>
            </a:xfrm>
            <a:prstGeom prst="ellipse">
              <a:avLst/>
            </a:prstGeom>
            <a:solidFill>
              <a:srgbClr val="B71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CFDA6DE-8C64-AF4D-9E6E-FC6335FB1C38}"/>
                </a:ext>
              </a:extLst>
            </p:cNvPr>
            <p:cNvSpPr/>
            <p:nvPr/>
          </p:nvSpPr>
          <p:spPr>
            <a:xfrm>
              <a:off x="5862733" y="1757271"/>
              <a:ext cx="2052734" cy="2034073"/>
            </a:xfrm>
            <a:prstGeom prst="ellipse">
              <a:avLst/>
            </a:prstGeom>
            <a:solidFill>
              <a:srgbClr val="B71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93F845-0751-7548-95BE-1C352C11F2BE}"/>
                </a:ext>
              </a:extLst>
            </p:cNvPr>
            <p:cNvSpPr/>
            <p:nvPr/>
          </p:nvSpPr>
          <p:spPr>
            <a:xfrm>
              <a:off x="7654207" y="1794593"/>
              <a:ext cx="2052734" cy="2034073"/>
            </a:xfrm>
            <a:prstGeom prst="ellipse">
              <a:avLst/>
            </a:prstGeom>
            <a:solidFill>
              <a:srgbClr val="B71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ABDEDE8-0F51-F74C-8715-5CCA8E03D75D}"/>
                </a:ext>
              </a:extLst>
            </p:cNvPr>
            <p:cNvSpPr/>
            <p:nvPr/>
          </p:nvSpPr>
          <p:spPr>
            <a:xfrm>
              <a:off x="9464344" y="1775932"/>
              <a:ext cx="2052734" cy="2034073"/>
            </a:xfrm>
            <a:prstGeom prst="ellipse">
              <a:avLst/>
            </a:prstGeom>
            <a:solidFill>
              <a:srgbClr val="B71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9CBEB4D-5EB8-0F4A-9725-64FEA3AD8E35}"/>
                </a:ext>
              </a:extLst>
            </p:cNvPr>
            <p:cNvSpPr/>
            <p:nvPr/>
          </p:nvSpPr>
          <p:spPr>
            <a:xfrm>
              <a:off x="11349127" y="1775932"/>
              <a:ext cx="2052734" cy="2034073"/>
            </a:xfrm>
            <a:prstGeom prst="ellipse">
              <a:avLst/>
            </a:prstGeom>
            <a:solidFill>
              <a:srgbClr val="B71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Graphic 21" descr="Add with solid fill">
            <a:extLst>
              <a:ext uri="{FF2B5EF4-FFF2-40B4-BE49-F238E27FC236}">
                <a16:creationId xmlns:a16="http://schemas.microsoft.com/office/drawing/2014/main" id="{53003923-9A2C-FF40-A2F4-12000C02A8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69810" y="2630791"/>
            <a:ext cx="914400" cy="914400"/>
          </a:xfrm>
          <a:prstGeom prst="rect">
            <a:avLst/>
          </a:prstGeom>
        </p:spPr>
      </p:pic>
      <p:pic>
        <p:nvPicPr>
          <p:cNvPr id="24" name="Graphic 23" descr="Employee badge with solid fill">
            <a:extLst>
              <a:ext uri="{FF2B5EF4-FFF2-40B4-BE49-F238E27FC236}">
                <a16:creationId xmlns:a16="http://schemas.microsoft.com/office/drawing/2014/main" id="{B9AE3767-9CF7-4E46-8B49-BE1C9BFEDA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473" y="2603642"/>
            <a:ext cx="914400" cy="914400"/>
          </a:xfrm>
          <a:prstGeom prst="rect">
            <a:avLst/>
          </a:prstGeom>
        </p:spPr>
      </p:pic>
      <p:pic>
        <p:nvPicPr>
          <p:cNvPr id="26" name="Graphic 25" descr="Prayer candle with solid fill">
            <a:extLst>
              <a:ext uri="{FF2B5EF4-FFF2-40B4-BE49-F238E27FC236}">
                <a16:creationId xmlns:a16="http://schemas.microsoft.com/office/drawing/2014/main" id="{6281D071-78B4-9F47-B3C6-C95F344B2D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24574" y="2626570"/>
            <a:ext cx="914400" cy="914400"/>
          </a:xfrm>
          <a:prstGeom prst="rect">
            <a:avLst/>
          </a:prstGeom>
        </p:spPr>
      </p:pic>
      <p:pic>
        <p:nvPicPr>
          <p:cNvPr id="28" name="Graphic 27" descr="Briefcase with solid fill">
            <a:extLst>
              <a:ext uri="{FF2B5EF4-FFF2-40B4-BE49-F238E27FC236}">
                <a16:creationId xmlns:a16="http://schemas.microsoft.com/office/drawing/2014/main" id="{692089E3-22D4-094E-83FA-EE9F477B64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20139" y="2654561"/>
            <a:ext cx="914400" cy="914400"/>
          </a:xfrm>
          <a:prstGeom prst="rect">
            <a:avLst/>
          </a:prstGeom>
        </p:spPr>
      </p:pic>
      <p:pic>
        <p:nvPicPr>
          <p:cNvPr id="30" name="Graphic 29" descr="Graduation cap with solid fill">
            <a:extLst>
              <a:ext uri="{FF2B5EF4-FFF2-40B4-BE49-F238E27FC236}">
                <a16:creationId xmlns:a16="http://schemas.microsoft.com/office/drawing/2014/main" id="{8BDB1469-FB01-414C-AA0C-BC7F4A677A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75718" y="2467949"/>
            <a:ext cx="1152330" cy="1152330"/>
          </a:xfrm>
          <a:prstGeom prst="rect">
            <a:avLst/>
          </a:prstGeom>
        </p:spPr>
      </p:pic>
      <p:pic>
        <p:nvPicPr>
          <p:cNvPr id="32" name="Graphic 31" descr="Storytelling with solid fill">
            <a:extLst>
              <a:ext uri="{FF2B5EF4-FFF2-40B4-BE49-F238E27FC236}">
                <a16:creationId xmlns:a16="http://schemas.microsoft.com/office/drawing/2014/main" id="{15018592-6ADB-484A-B611-8F7FE2CDE6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29867" y="2505273"/>
            <a:ext cx="914400" cy="914400"/>
          </a:xfrm>
          <a:prstGeom prst="rect">
            <a:avLst/>
          </a:prstGeom>
        </p:spPr>
      </p:pic>
      <p:pic>
        <p:nvPicPr>
          <p:cNvPr id="34" name="Graphic 33" descr="Users with solid fill">
            <a:extLst>
              <a:ext uri="{FF2B5EF4-FFF2-40B4-BE49-F238E27FC236}">
                <a16:creationId xmlns:a16="http://schemas.microsoft.com/office/drawing/2014/main" id="{C3F511CF-7850-3840-8B64-E8F5D6531CC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453392" y="2579915"/>
            <a:ext cx="1058275" cy="10582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35B2348-2644-924F-92F5-4D4010875CCD}"/>
              </a:ext>
            </a:extLst>
          </p:cNvPr>
          <p:cNvSpPr txBox="1"/>
          <p:nvPr/>
        </p:nvSpPr>
        <p:spPr>
          <a:xfrm>
            <a:off x="559834" y="4124134"/>
            <a:ext cx="11606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198D5"/>
                </a:solidFill>
              </a:rPr>
              <a:t>Personal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939189-2B28-CA4C-A2B3-70A586F94FB7}"/>
              </a:ext>
            </a:extLst>
          </p:cNvPr>
          <p:cNvSpPr txBox="1"/>
          <p:nvPr/>
        </p:nvSpPr>
        <p:spPr>
          <a:xfrm>
            <a:off x="2279776" y="4145907"/>
            <a:ext cx="11606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198D5"/>
                </a:solidFill>
              </a:rPr>
              <a:t>Spiritual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FF488C-1B93-8344-82C7-BA0CBA98B086}"/>
              </a:ext>
            </a:extLst>
          </p:cNvPr>
          <p:cNvSpPr txBox="1"/>
          <p:nvPr/>
        </p:nvSpPr>
        <p:spPr>
          <a:xfrm>
            <a:off x="3740884" y="4130358"/>
            <a:ext cx="1554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198D5"/>
                </a:solidFill>
              </a:rPr>
              <a:t>Ministerial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385862-A40C-DC41-BED3-3B449382ADA3}"/>
              </a:ext>
            </a:extLst>
          </p:cNvPr>
          <p:cNvSpPr txBox="1"/>
          <p:nvPr/>
        </p:nvSpPr>
        <p:spPr>
          <a:xfrm>
            <a:off x="5292873" y="4152131"/>
            <a:ext cx="1554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198D5"/>
                </a:solidFill>
              </a:rPr>
              <a:t>Professional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4A78E6-D94D-FE40-AD7F-9565CBA928E4}"/>
              </a:ext>
            </a:extLst>
          </p:cNvPr>
          <p:cNvSpPr txBox="1"/>
          <p:nvPr/>
        </p:nvSpPr>
        <p:spPr>
          <a:xfrm>
            <a:off x="6991036" y="4133470"/>
            <a:ext cx="1554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198D5"/>
                </a:solidFill>
              </a:rPr>
              <a:t>Academic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CC7DD7-7E8C-234D-8DFA-5903FCBB4B85}"/>
              </a:ext>
            </a:extLst>
          </p:cNvPr>
          <p:cNvSpPr txBox="1"/>
          <p:nvPr/>
        </p:nvSpPr>
        <p:spPr>
          <a:xfrm>
            <a:off x="8543029" y="4155243"/>
            <a:ext cx="1554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198D5"/>
                </a:solidFill>
              </a:rPr>
              <a:t>Theological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34EB3F-E888-694D-9F48-1CFD84ABD756}"/>
              </a:ext>
            </a:extLst>
          </p:cNvPr>
          <p:cNvSpPr txBox="1"/>
          <p:nvPr/>
        </p:nvSpPr>
        <p:spPr>
          <a:xfrm>
            <a:off x="10300292" y="4158355"/>
            <a:ext cx="1554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198D5"/>
                </a:solidFill>
              </a:rPr>
              <a:t>Community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627DE9EB-9A76-414C-B180-609F84A86420}"/>
              </a:ext>
            </a:extLst>
          </p:cNvPr>
          <p:cNvSpPr txBox="1">
            <a:spLocks/>
          </p:cNvSpPr>
          <p:nvPr/>
        </p:nvSpPr>
        <p:spPr>
          <a:xfrm>
            <a:off x="1837615" y="6006526"/>
            <a:ext cx="8951494" cy="851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B71E83"/>
                </a:solidFill>
                <a:latin typeface="Kefa" panose="02000506000000020004" pitchFamily="2" charset="77"/>
                <a:ea typeface="Brush Script MT" panose="03060802040406070304" pitchFamily="66" charset="-122"/>
                <a:cs typeface="Apple Chancery" panose="03020702040506060504" pitchFamily="66" charset="-79"/>
              </a:rPr>
              <a:t>Learning      Growing     Serving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61EA82-8F62-46CD-9EC6-C5584275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5DA1-6778-864F-80E9-A861CC993E6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3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199AD-0D91-4073-AD96-88A2C862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739"/>
            <a:ext cx="10515600" cy="1124949"/>
          </a:xfrm>
        </p:spPr>
        <p:txBody>
          <a:bodyPr>
            <a:normAutofit/>
          </a:bodyPr>
          <a:lstStyle/>
          <a:p>
            <a:r>
              <a:rPr lang="en-GB" dirty="0"/>
              <a:t>Transformative learning and ministry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D5AD42-249C-447B-AFB4-4A711F9D0C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847096"/>
              </p:ext>
            </p:extLst>
          </p:nvPr>
        </p:nvGraphicFramePr>
        <p:xfrm>
          <a:off x="567950" y="2639965"/>
          <a:ext cx="10995518" cy="3536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976F85CE-1EAF-4F01-99A1-ADA3470CCBD7}"/>
              </a:ext>
            </a:extLst>
          </p:cNvPr>
          <p:cNvSpPr/>
          <p:nvPr/>
        </p:nvSpPr>
        <p:spPr>
          <a:xfrm>
            <a:off x="838200" y="6041911"/>
            <a:ext cx="10623509" cy="926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Promoting increasing integration.</a:t>
            </a:r>
          </a:p>
        </p:txBody>
      </p:sp>
    </p:spTree>
    <p:extLst>
      <p:ext uri="{BB962C8B-B14F-4D97-AF65-F5344CB8AC3E}">
        <p14:creationId xmlns:p14="http://schemas.microsoft.com/office/powerpoint/2010/main" val="258837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FF38-4D38-4D23-97C8-4D618B107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AA529-92A6-464E-A86B-938E23044E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Year 1 Vocational Exploration. Students complete their portfolios as a ‘Gateway Assessment’ for </a:t>
            </a:r>
            <a:r>
              <a:rPr lang="en-GB" sz="3000" i="1" dirty="0"/>
              <a:t>The Mission of God </a:t>
            </a:r>
            <a:r>
              <a:rPr lang="en-GB" sz="3000" dirty="0"/>
              <a:t>and select their pathway:</a:t>
            </a:r>
          </a:p>
          <a:p>
            <a:pPr lvl="1"/>
            <a:r>
              <a:rPr lang="en-GB" sz="2300" dirty="0"/>
              <a:t>Chaplaincy</a:t>
            </a:r>
          </a:p>
          <a:p>
            <a:pPr lvl="1"/>
            <a:r>
              <a:rPr lang="en-GB" sz="2300" dirty="0"/>
              <a:t>Children’s and Family Ministry</a:t>
            </a:r>
          </a:p>
          <a:p>
            <a:pPr lvl="1"/>
            <a:r>
              <a:rPr lang="en-GB" sz="2300" dirty="0"/>
              <a:t>Community Ministry</a:t>
            </a:r>
          </a:p>
          <a:p>
            <a:pPr lvl="1"/>
            <a:r>
              <a:rPr lang="en-GB" sz="2300" dirty="0"/>
              <a:t>Community Youth Work (JNC)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A6E11-C067-47A3-9D9B-DD99A0D40B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Years 2 and 3 the development and evidencing of CYM’s six ministerial competencies: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F938AA-6359-4B1F-B876-B8A5E7DA9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767401"/>
              </p:ext>
            </p:extLst>
          </p:nvPr>
        </p:nvGraphicFramePr>
        <p:xfrm>
          <a:off x="6469379" y="3249295"/>
          <a:ext cx="5302251" cy="3416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034">
                  <a:extLst>
                    <a:ext uri="{9D8B030D-6E8A-4147-A177-3AD203B41FA5}">
                      <a16:colId xmlns:a16="http://schemas.microsoft.com/office/drawing/2014/main" val="1850597451"/>
                    </a:ext>
                  </a:extLst>
                </a:gridCol>
                <a:gridCol w="4969217">
                  <a:extLst>
                    <a:ext uri="{9D8B030D-6E8A-4147-A177-3AD203B41FA5}">
                      <a16:colId xmlns:a16="http://schemas.microsoft.com/office/drawing/2014/main" val="3338834251"/>
                    </a:ext>
                  </a:extLst>
                </a:gridCol>
              </a:tblGrid>
              <a:tr h="48804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CYM Competencies</a:t>
                      </a:r>
                      <a:endParaRPr lang="en-VI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86201"/>
                  </a:ext>
                </a:extLst>
              </a:tr>
              <a:tr h="4880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VI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GB" sz="1800" dirty="0">
                          <a:effectLst/>
                        </a:rPr>
                        <a:t>1. Values, Principles and Practice</a:t>
                      </a:r>
                      <a:endParaRPr lang="en-VI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7907867"/>
                  </a:ext>
                </a:extLst>
              </a:tr>
              <a:tr h="4880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VI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GB" sz="1800" dirty="0">
                          <a:effectLst/>
                        </a:rPr>
                        <a:t>2. Building Purposeful Relationships</a:t>
                      </a:r>
                      <a:endParaRPr lang="en-VI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5249776"/>
                  </a:ext>
                </a:extLst>
              </a:tr>
              <a:tr h="4880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VI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GB" sz="1800" dirty="0">
                          <a:effectLst/>
                        </a:rPr>
                        <a:t>3. Learning and Informal Education</a:t>
                      </a:r>
                      <a:endParaRPr lang="en-VI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6507374"/>
                  </a:ext>
                </a:extLst>
              </a:tr>
              <a:tr h="4880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VI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GB" sz="1800" dirty="0">
                          <a:effectLst/>
                        </a:rPr>
                        <a:t>4. Communities and Contexts</a:t>
                      </a:r>
                      <a:endParaRPr lang="en-VI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3510136"/>
                  </a:ext>
                </a:extLst>
              </a:tr>
              <a:tr h="4880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VI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GB" sz="1800" dirty="0">
                          <a:effectLst/>
                        </a:rPr>
                        <a:t>5. Leadership and Management</a:t>
                      </a:r>
                      <a:endParaRPr lang="en-VI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596429"/>
                  </a:ext>
                </a:extLst>
              </a:tr>
              <a:tr h="4880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VI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GB" sz="1800" dirty="0">
                          <a:effectLst/>
                        </a:rPr>
                        <a:t>6 Professional and Ministerial Formation</a:t>
                      </a:r>
                      <a:endParaRPr lang="en-VI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1196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11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6507B-1F31-407F-BF91-1EF26ABC7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cap="all"/>
              <a:t>Course overview</a:t>
            </a:r>
          </a:p>
        </p:txBody>
      </p:sp>
      <p:sp>
        <p:nvSpPr>
          <p:cNvPr id="102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129D2-B79B-42E4-ABA8-D1BFFEF2D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Each year: </a:t>
            </a:r>
          </a:p>
          <a:p>
            <a:r>
              <a:rPr lang="en-US" sz="2000" dirty="0"/>
              <a:t>6 contributing taught/academic modules</a:t>
            </a:r>
          </a:p>
          <a:p>
            <a:r>
              <a:rPr lang="en-US" sz="2000" dirty="0"/>
              <a:t>Shift from older versions of the programme where practice modules were ‘discrete’ – practice learning and assessment is now more ‘embedded’</a:t>
            </a:r>
          </a:p>
          <a:p>
            <a:r>
              <a:rPr lang="en-US" sz="2000" dirty="0"/>
              <a:t>Professional practice portfolio developed throughout the year as a ‘gateway assessment’ to different modules in Years 1-3. Formatively and summatively assessed at different stages and assessed for overall competence at the end of Year 3. </a:t>
            </a:r>
          </a:p>
          <a:p>
            <a:r>
              <a:rPr lang="en-US" sz="2000" dirty="0"/>
              <a:t>Demonstrating competence and reflecting on practice experience. </a:t>
            </a:r>
          </a:p>
        </p:txBody>
      </p:sp>
      <p:pic>
        <p:nvPicPr>
          <p:cNvPr id="1026" name="Picture 2" descr="Steps, Staircase, Climbing">
            <a:extLst>
              <a:ext uri="{FF2B5EF4-FFF2-40B4-BE49-F238E27FC236}">
                <a16:creationId xmlns:a16="http://schemas.microsoft.com/office/drawing/2014/main" id="{DD781B29-C640-4125-AF30-4A83312AC9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9104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09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Line 7">
            <a:extLst>
              <a:ext uri="{FF2B5EF4-FFF2-40B4-BE49-F238E27FC236}">
                <a16:creationId xmlns:a16="http://schemas.microsoft.com/office/drawing/2014/main" id="{A7A3440D-A523-4D91-ABF3-539742E27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1517700"/>
            <a:ext cx="236531" cy="72917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4DB328D7-21C2-47BB-B5E8-40D4F47B9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199" y="286593"/>
            <a:ext cx="2895600" cy="153888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 Rounded MT Bold" panose="020F0704030504030204" pitchFamily="34" charset="0"/>
              </a:rPr>
              <a:t>Main Placement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latin typeface="Arial Rounded MT Bold" panose="020F0704030504030204" pitchFamily="34" charset="0"/>
              </a:rPr>
              <a:t>360 hours per year – averaged out 14 hours a week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3530B7F5-15AF-41B8-8A15-B47F7822C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336" y="286593"/>
            <a:ext cx="2486025" cy="15382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 Rounded MT Bold" panose="020F0704030504030204" pitchFamily="34" charset="0"/>
              </a:rPr>
              <a:t>Practice Tutor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Arial Rounded MT Bold" panose="020F0704030504030204" pitchFamily="34" charset="0"/>
              </a:rPr>
              <a:t>6 x 1 hour meetings each year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862D8B09-3D2A-40E0-ABD4-4A961149E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9" y="2544923"/>
            <a:ext cx="2555875" cy="221599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 Rounded MT Bold" panose="020F0704030504030204" pitchFamily="34" charset="0"/>
              </a:rPr>
              <a:t>Formation Group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latin typeface="Arial Rounded MT Bold" panose="020F0704030504030204" pitchFamily="34" charset="0"/>
              </a:rPr>
              <a:t>20 hours small group work on competencies, based at College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D557DAB6-CE80-4982-B432-CCABA929B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9" y="286594"/>
            <a:ext cx="2555875" cy="18462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 Rounded MT Bold" panose="020F0704030504030204" pitchFamily="34" charset="0"/>
              </a:rPr>
              <a:t>CYM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latin typeface="Arial Rounded MT Bold" panose="020F0704030504030204" pitchFamily="34" charset="0"/>
              </a:rPr>
              <a:t>UG students attend college 2 days each fortnight during term time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0621AE96-73DB-423D-A87F-14C3EC751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332" y="2246876"/>
            <a:ext cx="2486026" cy="107721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 Rounded MT Bold" panose="020F0704030504030204" pitchFamily="34" charset="0"/>
              </a:rPr>
              <a:t>2 x 3-way </a:t>
            </a:r>
            <a:r>
              <a:rPr lang="en-GB" altLang="en-US" sz="2000" dirty="0">
                <a:latin typeface="Arial Rounded MT Bold" panose="020F0704030504030204" pitchFamily="34" charset="0"/>
              </a:rPr>
              <a:t>meetings </a:t>
            </a:r>
            <a:br>
              <a:rPr lang="en-GB" altLang="en-US" sz="2000" dirty="0">
                <a:latin typeface="Arial Rounded MT Bold" panose="020F0704030504030204" pitchFamily="34" charset="0"/>
              </a:rPr>
            </a:br>
            <a:r>
              <a:rPr lang="en-GB" altLang="en-US" sz="2000" dirty="0">
                <a:latin typeface="Arial Rounded MT Bold" panose="020F0704030504030204" pitchFamily="34" charset="0"/>
              </a:rPr>
              <a:t>each year </a:t>
            </a:r>
            <a:endParaRPr lang="en-GB" alt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F65319EA-4F11-48C3-B08A-3D59E587069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6481" y="3429000"/>
            <a:ext cx="359624" cy="3162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043871-CF35-4CB2-84C1-BB5B1B74E448}"/>
              </a:ext>
            </a:extLst>
          </p:cNvPr>
          <p:cNvSpPr/>
          <p:nvPr/>
        </p:nvSpPr>
        <p:spPr>
          <a:xfrm>
            <a:off x="7766107" y="3750071"/>
            <a:ext cx="2486026" cy="1631216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latin typeface="Arial Rounded MT Bold" panose="020F0704030504030204" pitchFamily="34" charset="0"/>
              </a:rPr>
              <a:t>3-way meeting </a:t>
            </a:r>
            <a:br>
              <a:rPr lang="en-GB" altLang="en-US" sz="2000" dirty="0">
                <a:latin typeface="Arial Rounded MT Bold" panose="020F0704030504030204" pitchFamily="34" charset="0"/>
              </a:rPr>
            </a:br>
            <a:r>
              <a:rPr lang="en-GB" altLang="en-US" sz="2000" dirty="0">
                <a:latin typeface="Arial Rounded MT Bold" panose="020F0704030504030204" pitchFamily="34" charset="0"/>
              </a:rPr>
              <a:t>in</a:t>
            </a:r>
            <a:br>
              <a:rPr lang="en-GB" altLang="en-US" sz="2000" dirty="0">
                <a:latin typeface="Arial Rounded MT Bold" panose="020F0704030504030204" pitchFamily="34" charset="0"/>
              </a:rPr>
            </a:br>
            <a:r>
              <a:rPr lang="en-GB" altLang="en-US" sz="2000" dirty="0">
                <a:latin typeface="Arial Rounded MT Bold" panose="020F0704030504030204" pitchFamily="34" charset="0"/>
              </a:rPr>
              <a:t>Alternative (but not obs.) Practices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53E8993F-A8CA-4351-89C5-0B2E09146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7" y="2336392"/>
            <a:ext cx="2620963" cy="250837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latin typeface="Arial Rounded MT Bold" panose="020F0704030504030204" pitchFamily="34" charset="0"/>
              </a:rPr>
              <a:t>3 additional placements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Arial Rounded MT Bold" panose="020F0704030504030204" pitchFamily="34" charset="0"/>
              </a:rPr>
              <a:t>in  contrasting agencies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Arial Rounded MT Bold" panose="020F0704030504030204" pitchFamily="34" charset="0"/>
              </a:rPr>
              <a:t>(Year 1 Obs. Practice; Year 2 Alt Practice 1;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Arial Rounded MT Bold" panose="020F0704030504030204" pitchFamily="34" charset="0"/>
              </a:rPr>
              <a:t>Year 3 Alt Practice 2).</a:t>
            </a:r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2103DE0E-FF64-4651-82F7-2912BFD5E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8328" y="1824881"/>
            <a:ext cx="0" cy="42199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DE7A1F18-CDC8-446B-8367-5AEC7E0EA6DC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8328" y="3324788"/>
            <a:ext cx="0" cy="420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id="{4E9247FC-44A0-4B9E-9699-6FBE9E92AC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05885" y="3745251"/>
            <a:ext cx="359624" cy="26585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82DB8-B545-4D92-9D1D-834A7FCE064F}"/>
              </a:ext>
            </a:extLst>
          </p:cNvPr>
          <p:cNvSpPr txBox="1"/>
          <p:nvPr/>
        </p:nvSpPr>
        <p:spPr>
          <a:xfrm>
            <a:off x="1855789" y="5381287"/>
            <a:ext cx="537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Course overview</a:t>
            </a:r>
          </a:p>
        </p:txBody>
      </p:sp>
    </p:spTree>
    <p:extLst>
      <p:ext uri="{BB962C8B-B14F-4D97-AF65-F5344CB8AC3E}">
        <p14:creationId xmlns:p14="http://schemas.microsoft.com/office/powerpoint/2010/main" val="16465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2" grpId="0" animBg="1"/>
      <p:bldP spid="5123" grpId="0" animBg="1"/>
      <p:bldP spid="5124" grpId="0" animBg="1"/>
      <p:bldP spid="5126" grpId="0" animBg="1"/>
      <p:bldP spid="11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665840-A7CB-4C4F-9C53-A57E89A8C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cap="all" dirty="0"/>
              <a:t>Practice Portfolio</a:t>
            </a:r>
          </a:p>
        </p:txBody>
      </p:sp>
      <p:sp>
        <p:nvSpPr>
          <p:cNvPr id="205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E0DC4-BF68-48BE-9826-B633BB4CA1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The aim of the practice portfolio throughout the course is to encourage students to develop their understanding, skills and practice as professional workers in the agency. The work-based learning students do is designed </a:t>
            </a:r>
            <a:r>
              <a:rPr lang="en-US" sz="2200" b="1"/>
              <a:t>to help them pull together all they are learning through different aspects of the course.</a:t>
            </a:r>
            <a:endParaRPr lang="en-US" sz="2200" dirty="0"/>
          </a:p>
        </p:txBody>
      </p:sp>
      <p:pic>
        <p:nvPicPr>
          <p:cNvPr id="2050" name="Picture 2" descr="Puzzle, Game, Solution, Connection">
            <a:extLst>
              <a:ext uri="{FF2B5EF4-FFF2-40B4-BE49-F238E27FC236}">
                <a16:creationId xmlns:a16="http://schemas.microsoft.com/office/drawing/2014/main" id="{C937156E-34D3-4D65-8BF2-1AB979BA275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18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9FE2E13-F73A-4BC0-B5E1-58D58C634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Assessments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35FE5C0-8909-4FC4-8EA8-4772D9BCD9F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en-GB" altLang="en-US" sz="2600" dirty="0">
                <a:latin typeface="Arial" panose="020B0604020202020204" pitchFamily="34" charset="0"/>
              </a:rPr>
              <a:t>In each of the three years of study, there are two formal submission points: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GB" altLang="en-US" sz="2600" dirty="0">
                <a:latin typeface="Arial" panose="020B0604020202020204" pitchFamily="34" charset="0"/>
              </a:rPr>
              <a:t>The </a:t>
            </a:r>
            <a:r>
              <a:rPr lang="en-GB" altLang="en-US" sz="2600" b="1" dirty="0">
                <a:latin typeface="Arial" panose="020B0604020202020204" pitchFamily="34" charset="0"/>
              </a:rPr>
              <a:t>mid-year assessment </a:t>
            </a:r>
            <a:r>
              <a:rPr lang="en-GB" altLang="en-US" sz="2600" dirty="0">
                <a:latin typeface="Arial" panose="020B0604020202020204" pitchFamily="34" charset="0"/>
              </a:rPr>
              <a:t>(February) gauges the student’s progress and ensures they are on target to pass at the end of the year.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GB" altLang="en-US" sz="2600" dirty="0">
                <a:latin typeface="Arial" panose="020B0604020202020204" pitchFamily="34" charset="0"/>
              </a:rPr>
              <a:t>The student presents their portfolio in May as a gateway assessment for a named module. In year one, this is </a:t>
            </a:r>
            <a:r>
              <a:rPr lang="en-GB" altLang="en-US" sz="2600" i="1" dirty="0">
                <a:latin typeface="Arial" panose="020B0604020202020204" pitchFamily="34" charset="0"/>
              </a:rPr>
              <a:t>The Mission of God. </a:t>
            </a:r>
          </a:p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endParaRPr lang="en-GB" altLang="en-US" sz="2600" dirty="0">
              <a:latin typeface="Arial" panose="020B0604020202020204" pitchFamily="34" charset="0"/>
            </a:endParaRPr>
          </a:p>
        </p:txBody>
      </p:sp>
      <p:pic>
        <p:nvPicPr>
          <p:cNvPr id="2054" name="Picture 6" descr="How IT Portfolio Management Can Save Your Team Money">
            <a:extLst>
              <a:ext uri="{FF2B5EF4-FFF2-40B4-BE49-F238E27FC236}">
                <a16:creationId xmlns:a16="http://schemas.microsoft.com/office/drawing/2014/main" id="{E0353E0B-9285-4B96-91F0-B8DAC4749F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366" y="2793603"/>
            <a:ext cx="4479434" cy="241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 autoUpdateAnimBg="0" advAuto="100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</TotalTime>
  <Words>1288</Words>
  <Application>Microsoft Office PowerPoint</Application>
  <PresentationFormat>Widescreen</PresentationFormat>
  <Paragraphs>162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Kefa</vt:lpstr>
      <vt:lpstr>Times New Roman</vt:lpstr>
      <vt:lpstr>Office Theme</vt:lpstr>
      <vt:lpstr>Practice tutor training</vt:lpstr>
      <vt:lpstr>Overview</vt:lpstr>
      <vt:lpstr>Values – 7 Strands</vt:lpstr>
      <vt:lpstr>Transformative learning and ministry</vt:lpstr>
      <vt:lpstr>Overview</vt:lpstr>
      <vt:lpstr>Course overview</vt:lpstr>
      <vt:lpstr>PowerPoint Presentation</vt:lpstr>
      <vt:lpstr>Practice Portfolio</vt:lpstr>
      <vt:lpstr>Assessments</vt:lpstr>
      <vt:lpstr>Evidence of practice</vt:lpstr>
      <vt:lpstr>Directed tasks</vt:lpstr>
      <vt:lpstr>Reflective Journals</vt:lpstr>
      <vt:lpstr>Practice Tutors</vt:lpstr>
      <vt:lpstr>The purpose of a PT meeting</vt:lpstr>
      <vt:lpstr>3 way, or tripartite meetings</vt:lpstr>
      <vt:lpstr>Suggested Timeline</vt:lpstr>
      <vt:lpstr>Ethics in practice: because we have others’ worlds in our hands</vt:lpstr>
      <vt:lpstr>Where to find resources</vt:lpstr>
      <vt:lpstr>Students can fail professionally if…</vt:lpstr>
      <vt:lpstr>Assessment of Portfolio</vt:lpstr>
      <vt:lpstr>Administration Tasks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tutor training</dc:title>
  <dc:creator>Graham Bright</dc:creator>
  <cp:lastModifiedBy>Graham Bright</cp:lastModifiedBy>
  <cp:revision>4</cp:revision>
  <dcterms:created xsi:type="dcterms:W3CDTF">2021-08-09T15:38:54Z</dcterms:created>
  <dcterms:modified xsi:type="dcterms:W3CDTF">2021-11-22T18:41:05Z</dcterms:modified>
</cp:coreProperties>
</file>