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38"/>
    <p:restoredTop sz="93431"/>
  </p:normalViewPr>
  <p:slideViewPr>
    <p:cSldViewPr snapToGrid="0" snapToObjects="1">
      <p:cViewPr varScale="1">
        <p:scale>
          <a:sx n="37" d="100"/>
          <a:sy n="37" d="100"/>
        </p:scale>
        <p:origin x="200"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EB15F-DE33-8C4F-9028-AFB46DC9440B}" type="datetimeFigureOut">
              <a:rPr lang="en-US" smtClean="0"/>
              <a:t>9/24/18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8D9F0-ECDB-9F49-9285-13EE73D54CFA}" type="slidenum">
              <a:rPr lang="en-US" smtClean="0"/>
              <a:t>‹#›</a:t>
            </a:fld>
            <a:endParaRPr lang="en-US"/>
          </a:p>
        </p:txBody>
      </p:sp>
    </p:spTree>
    <p:extLst>
      <p:ext uri="{BB962C8B-B14F-4D97-AF65-F5344CB8AC3E}">
        <p14:creationId xmlns:p14="http://schemas.microsoft.com/office/powerpoint/2010/main" val="706980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BF617A-59B9-394B-8913-1F12D0994F82}" type="datetimeFigureOut">
              <a:rPr lang="en-US" smtClean="0"/>
              <a:t>9/24/18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5DA58-FE9C-1548-88E2-FC48113521C5}" type="slidenum">
              <a:rPr lang="en-US" smtClean="0"/>
              <a:t>‹#›</a:t>
            </a:fld>
            <a:endParaRPr lang="en-US"/>
          </a:p>
        </p:txBody>
      </p:sp>
    </p:spTree>
    <p:extLst>
      <p:ext uri="{BB962C8B-B14F-4D97-AF65-F5344CB8AC3E}">
        <p14:creationId xmlns:p14="http://schemas.microsoft.com/office/powerpoint/2010/main" val="173663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BF617A-59B9-394B-8913-1F12D0994F82}" type="datetimeFigureOut">
              <a:rPr lang="en-US" smtClean="0"/>
              <a:t>9/24/18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5DA58-FE9C-1548-88E2-FC48113521C5}" type="slidenum">
              <a:rPr lang="en-US" smtClean="0"/>
              <a:t>‹#›</a:t>
            </a:fld>
            <a:endParaRPr lang="en-US"/>
          </a:p>
        </p:txBody>
      </p:sp>
    </p:spTree>
    <p:extLst>
      <p:ext uri="{BB962C8B-B14F-4D97-AF65-F5344CB8AC3E}">
        <p14:creationId xmlns:p14="http://schemas.microsoft.com/office/powerpoint/2010/main" val="96223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BF617A-59B9-394B-8913-1F12D0994F82}" type="datetimeFigureOut">
              <a:rPr lang="en-US" smtClean="0"/>
              <a:t>9/24/18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5DA58-FE9C-1548-88E2-FC48113521C5}" type="slidenum">
              <a:rPr lang="en-US" smtClean="0"/>
              <a:t>‹#›</a:t>
            </a:fld>
            <a:endParaRPr lang="en-US"/>
          </a:p>
        </p:txBody>
      </p:sp>
    </p:spTree>
    <p:extLst>
      <p:ext uri="{BB962C8B-B14F-4D97-AF65-F5344CB8AC3E}">
        <p14:creationId xmlns:p14="http://schemas.microsoft.com/office/powerpoint/2010/main" val="1725833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BF617A-59B9-394B-8913-1F12D0994F82}" type="datetimeFigureOut">
              <a:rPr lang="en-US" smtClean="0"/>
              <a:t>9/24/18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5DA58-FE9C-1548-88E2-FC48113521C5}" type="slidenum">
              <a:rPr lang="en-US" smtClean="0"/>
              <a:t>‹#›</a:t>
            </a:fld>
            <a:endParaRPr lang="en-US"/>
          </a:p>
        </p:txBody>
      </p:sp>
    </p:spTree>
    <p:extLst>
      <p:ext uri="{BB962C8B-B14F-4D97-AF65-F5344CB8AC3E}">
        <p14:creationId xmlns:p14="http://schemas.microsoft.com/office/powerpoint/2010/main" val="331378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BF617A-59B9-394B-8913-1F12D0994F82}" type="datetimeFigureOut">
              <a:rPr lang="en-US" smtClean="0"/>
              <a:t>9/24/18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5DA58-FE9C-1548-88E2-FC48113521C5}" type="slidenum">
              <a:rPr lang="en-US" smtClean="0"/>
              <a:t>‹#›</a:t>
            </a:fld>
            <a:endParaRPr lang="en-US"/>
          </a:p>
        </p:txBody>
      </p:sp>
    </p:spTree>
    <p:extLst>
      <p:ext uri="{BB962C8B-B14F-4D97-AF65-F5344CB8AC3E}">
        <p14:creationId xmlns:p14="http://schemas.microsoft.com/office/powerpoint/2010/main" val="104995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BF617A-59B9-394B-8913-1F12D0994F82}" type="datetimeFigureOut">
              <a:rPr lang="en-US" smtClean="0"/>
              <a:t>9/24/18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5DA58-FE9C-1548-88E2-FC48113521C5}" type="slidenum">
              <a:rPr lang="en-US" smtClean="0"/>
              <a:t>‹#›</a:t>
            </a:fld>
            <a:endParaRPr lang="en-US"/>
          </a:p>
        </p:txBody>
      </p:sp>
    </p:spTree>
    <p:extLst>
      <p:ext uri="{BB962C8B-B14F-4D97-AF65-F5344CB8AC3E}">
        <p14:creationId xmlns:p14="http://schemas.microsoft.com/office/powerpoint/2010/main" val="76786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BF617A-59B9-394B-8913-1F12D0994F82}" type="datetimeFigureOut">
              <a:rPr lang="en-US" smtClean="0"/>
              <a:t>9/24/18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55DA58-FE9C-1548-88E2-FC48113521C5}" type="slidenum">
              <a:rPr lang="en-US" smtClean="0"/>
              <a:t>‹#›</a:t>
            </a:fld>
            <a:endParaRPr lang="en-US"/>
          </a:p>
        </p:txBody>
      </p:sp>
    </p:spTree>
    <p:extLst>
      <p:ext uri="{BB962C8B-B14F-4D97-AF65-F5344CB8AC3E}">
        <p14:creationId xmlns:p14="http://schemas.microsoft.com/office/powerpoint/2010/main" val="1350191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BF617A-59B9-394B-8913-1F12D0994F82}" type="datetimeFigureOut">
              <a:rPr lang="en-US" smtClean="0"/>
              <a:t>9/24/18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55DA58-FE9C-1548-88E2-FC48113521C5}" type="slidenum">
              <a:rPr lang="en-US" smtClean="0"/>
              <a:t>‹#›</a:t>
            </a:fld>
            <a:endParaRPr lang="en-US"/>
          </a:p>
        </p:txBody>
      </p:sp>
    </p:spTree>
    <p:extLst>
      <p:ext uri="{BB962C8B-B14F-4D97-AF65-F5344CB8AC3E}">
        <p14:creationId xmlns:p14="http://schemas.microsoft.com/office/powerpoint/2010/main" val="20243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F617A-59B9-394B-8913-1F12D0994F82}" type="datetimeFigureOut">
              <a:rPr lang="en-US" smtClean="0"/>
              <a:t>9/24/18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55DA58-FE9C-1548-88E2-FC48113521C5}" type="slidenum">
              <a:rPr lang="en-US" smtClean="0"/>
              <a:t>‹#›</a:t>
            </a:fld>
            <a:endParaRPr lang="en-US"/>
          </a:p>
        </p:txBody>
      </p:sp>
    </p:spTree>
    <p:extLst>
      <p:ext uri="{BB962C8B-B14F-4D97-AF65-F5344CB8AC3E}">
        <p14:creationId xmlns:p14="http://schemas.microsoft.com/office/powerpoint/2010/main" val="781268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BF617A-59B9-394B-8913-1F12D0994F82}" type="datetimeFigureOut">
              <a:rPr lang="en-US" smtClean="0"/>
              <a:t>9/24/18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5DA58-FE9C-1548-88E2-FC48113521C5}" type="slidenum">
              <a:rPr lang="en-US" smtClean="0"/>
              <a:t>‹#›</a:t>
            </a:fld>
            <a:endParaRPr lang="en-US"/>
          </a:p>
        </p:txBody>
      </p:sp>
    </p:spTree>
    <p:extLst>
      <p:ext uri="{BB962C8B-B14F-4D97-AF65-F5344CB8AC3E}">
        <p14:creationId xmlns:p14="http://schemas.microsoft.com/office/powerpoint/2010/main" val="1067014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BF617A-59B9-394B-8913-1F12D0994F82}" type="datetimeFigureOut">
              <a:rPr lang="en-US" smtClean="0"/>
              <a:t>9/24/18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5DA58-FE9C-1548-88E2-FC48113521C5}" type="slidenum">
              <a:rPr lang="en-US" smtClean="0"/>
              <a:t>‹#›</a:t>
            </a:fld>
            <a:endParaRPr lang="en-US"/>
          </a:p>
        </p:txBody>
      </p:sp>
    </p:spTree>
    <p:extLst>
      <p:ext uri="{BB962C8B-B14F-4D97-AF65-F5344CB8AC3E}">
        <p14:creationId xmlns:p14="http://schemas.microsoft.com/office/powerpoint/2010/main" val="18279802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F617A-59B9-394B-8913-1F12D0994F82}" type="datetimeFigureOut">
              <a:rPr lang="en-US" smtClean="0"/>
              <a:t>9/24/18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5DA58-FE9C-1548-88E2-FC48113521C5}" type="slidenum">
              <a:rPr lang="en-US" smtClean="0"/>
              <a:t>‹#›</a:t>
            </a:fld>
            <a:endParaRPr lang="en-US"/>
          </a:p>
        </p:txBody>
      </p:sp>
    </p:spTree>
    <p:extLst>
      <p:ext uri="{BB962C8B-B14F-4D97-AF65-F5344CB8AC3E}">
        <p14:creationId xmlns:p14="http://schemas.microsoft.com/office/powerpoint/2010/main" val="577161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tiff"/><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tif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f"/></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tiff"/><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15913"/>
            <a:ext cx="12192000" cy="6742087"/>
          </a:xfrm>
          <a:prstGeom prst="rect">
            <a:avLst/>
          </a:prstGeom>
        </p:spPr>
      </p:pic>
      <p:sp>
        <p:nvSpPr>
          <p:cNvPr id="4" name="Rectangle 3"/>
          <p:cNvSpPr/>
          <p:nvPr/>
        </p:nvSpPr>
        <p:spPr>
          <a:xfrm>
            <a:off x="853440" y="610339"/>
            <a:ext cx="8087360" cy="2693045"/>
          </a:xfrm>
          <a:prstGeom prst="rect">
            <a:avLst/>
          </a:prstGeom>
          <a:solidFill>
            <a:schemeClr val="bg1">
              <a:alpha val="78000"/>
            </a:schemeClr>
          </a:solidFill>
        </p:spPr>
        <p:txBody>
          <a:bodyPr wrap="square">
            <a:spAutoFit/>
          </a:bodyPr>
          <a:lstStyle/>
          <a:p>
            <a:pPr>
              <a:spcBef>
                <a:spcPts val="600"/>
              </a:spcBef>
              <a:spcAft>
                <a:spcPts val="0"/>
              </a:spcAft>
              <a:tabLst>
                <a:tab pos="900430" algn="l"/>
              </a:tabLst>
            </a:pPr>
            <a:r>
              <a:rPr lang="en-GB" sz="2000" b="1" dirty="0" smtClean="0">
                <a:effectLst/>
                <a:latin typeface="Calibri" charset="0"/>
                <a:ea typeface="Times New Roman" charset="0"/>
                <a:cs typeface="Calibri" charset="0"/>
              </a:rPr>
              <a:t>Students can fail professionally if they:</a:t>
            </a:r>
            <a:endParaRPr lang="en-GB" dirty="0" smtClean="0">
              <a:effectLst/>
              <a:latin typeface="Arial" charset="0"/>
              <a:ea typeface="Times New Roman" charset="0"/>
            </a:endParaRPr>
          </a:p>
          <a:p>
            <a:pPr marL="342900" lvl="0" indent="-342900">
              <a:spcBef>
                <a:spcPts val="600"/>
              </a:spcBef>
              <a:spcAft>
                <a:spcPts val="0"/>
              </a:spcAft>
              <a:buFont typeface="Symbol" charset="2"/>
              <a:buChar char=""/>
              <a:tabLst>
                <a:tab pos="900430" algn="l"/>
              </a:tabLst>
            </a:pPr>
            <a:r>
              <a:rPr lang="en-GB" dirty="0" smtClean="0">
                <a:effectLst/>
                <a:latin typeface="Calibri" charset="0"/>
                <a:ea typeface="Times New Roman" charset="0"/>
                <a:cs typeface="Calibri" charset="0"/>
              </a:rPr>
              <a:t>Do not attend or are late to teaching days, practice tutorials, formation group meetings or Professional Development training without professional reasons.</a:t>
            </a:r>
            <a:endParaRPr lang="en-GB" dirty="0" smtClean="0">
              <a:effectLst/>
              <a:latin typeface="Arial" charset="0"/>
              <a:ea typeface="Times New Roman" charset="0"/>
            </a:endParaRPr>
          </a:p>
          <a:p>
            <a:pPr marL="342900" lvl="0" indent="-342900">
              <a:spcAft>
                <a:spcPts val="0"/>
              </a:spcAft>
              <a:buFont typeface="Symbol" charset="2"/>
              <a:buChar char=""/>
              <a:tabLst>
                <a:tab pos="900430" algn="l"/>
              </a:tabLst>
            </a:pPr>
            <a:r>
              <a:rPr lang="en-GB" dirty="0" smtClean="0">
                <a:effectLst/>
                <a:latin typeface="Calibri" charset="0"/>
                <a:ea typeface="Times New Roman" charset="0"/>
                <a:cs typeface="Calibri" charset="0"/>
              </a:rPr>
              <a:t>Fail to submit work to their PT 48 hours before tutorials (or as agreed)</a:t>
            </a:r>
            <a:endParaRPr lang="en-GB" dirty="0" smtClean="0">
              <a:effectLst/>
              <a:latin typeface="Arial" charset="0"/>
              <a:ea typeface="Times New Roman" charset="0"/>
            </a:endParaRPr>
          </a:p>
          <a:p>
            <a:pPr marL="342900" lvl="0" indent="-342900">
              <a:spcAft>
                <a:spcPts val="0"/>
              </a:spcAft>
              <a:buFont typeface="Symbol" charset="2"/>
              <a:buChar char=""/>
              <a:tabLst>
                <a:tab pos="900430" algn="l"/>
              </a:tabLst>
            </a:pPr>
            <a:r>
              <a:rPr lang="en-GB" dirty="0" smtClean="0">
                <a:effectLst/>
                <a:latin typeface="Calibri" charset="0"/>
                <a:ea typeface="Times New Roman" charset="0"/>
                <a:cs typeface="Calibri" charset="0"/>
              </a:rPr>
              <a:t>Fail to adhere to agency and/or CYM values, expectations, policies and procedures</a:t>
            </a:r>
            <a:endParaRPr lang="en-GB" dirty="0" smtClean="0">
              <a:effectLst/>
              <a:latin typeface="Arial" charset="0"/>
              <a:ea typeface="Times New Roman" charset="0"/>
            </a:endParaRPr>
          </a:p>
          <a:p>
            <a:pPr marL="342900" lvl="0" indent="-342900">
              <a:spcAft>
                <a:spcPts val="0"/>
              </a:spcAft>
              <a:buFont typeface="Symbol" charset="2"/>
              <a:buChar char=""/>
              <a:tabLst>
                <a:tab pos="900430" algn="l"/>
              </a:tabLst>
            </a:pPr>
            <a:r>
              <a:rPr lang="en-GB" dirty="0" smtClean="0">
                <a:effectLst/>
                <a:latin typeface="Calibri" charset="0"/>
                <a:ea typeface="Times New Roman" charset="0"/>
                <a:cs typeface="Calibri" charset="0"/>
              </a:rPr>
              <a:t>Do not communicate professionally with or within the agency or MCYM</a:t>
            </a:r>
            <a:endParaRPr lang="en-GB" dirty="0" smtClean="0">
              <a:effectLst/>
              <a:latin typeface="Arial" charset="0"/>
              <a:ea typeface="Times New Roman" charset="0"/>
            </a:endParaRPr>
          </a:p>
          <a:p>
            <a:pPr marL="342900" lvl="0" indent="-342900">
              <a:spcAft>
                <a:spcPts val="0"/>
              </a:spcAft>
              <a:buFont typeface="Symbol" charset="2"/>
              <a:buChar char=""/>
              <a:tabLst>
                <a:tab pos="900430" algn="l"/>
              </a:tabLst>
            </a:pPr>
            <a:r>
              <a:rPr lang="en-GB" dirty="0" smtClean="0">
                <a:effectLst/>
                <a:latin typeface="Calibri" charset="0"/>
                <a:ea typeface="Times New Roman" charset="0"/>
                <a:cs typeface="Calibri" charset="0"/>
              </a:rPr>
              <a:t>Demonstrate unprofessionalism regarding their attitude, reliability, honesty or integrity.</a:t>
            </a:r>
            <a:endParaRPr lang="en-GB" dirty="0">
              <a:effectLst/>
              <a:latin typeface="Arial" charset="0"/>
              <a:ea typeface="Times New Roman" charset="0"/>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7000" y1="5952" x2="67000" y2="5952"/>
                        <a14:foregroundMark x1="59333" y1="10714" x2="59333" y2="10714"/>
                        <a14:foregroundMark x1="62333" y1="48810" x2="62333" y2="48810"/>
                        <a14:foregroundMark x1="55667" y1="46429" x2="55667" y2="46429"/>
                        <a14:foregroundMark x1="43667" y1="54167" x2="43667" y2="54167"/>
                        <a14:foregroundMark x1="32333" y1="55357" x2="32333" y2="55357"/>
                      </a14:backgroundRemoval>
                    </a14:imgEffect>
                  </a14:imgLayer>
                </a14:imgProps>
              </a:ext>
            </a:extLst>
          </a:blip>
          <a:stretch>
            <a:fillRect/>
          </a:stretch>
        </p:blipFill>
        <p:spPr>
          <a:xfrm>
            <a:off x="6670040" y="3303384"/>
            <a:ext cx="5156200" cy="2887472"/>
          </a:xfrm>
          <a:prstGeom prst="rect">
            <a:avLst/>
          </a:prstGeom>
        </p:spPr>
      </p:pic>
    </p:spTree>
    <p:extLst>
      <p:ext uri="{BB962C8B-B14F-4D97-AF65-F5344CB8AC3E}">
        <p14:creationId xmlns:p14="http://schemas.microsoft.com/office/powerpoint/2010/main" val="20535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7920" y="869613"/>
            <a:ext cx="8737600" cy="1354217"/>
          </a:xfrm>
          <a:prstGeom prst="rect">
            <a:avLst/>
          </a:prstGeom>
        </p:spPr>
        <p:txBody>
          <a:bodyPr wrap="square">
            <a:spAutoFit/>
          </a:bodyPr>
          <a:lstStyle/>
          <a:p>
            <a:pPr marL="342900" lvl="0" indent="-342900">
              <a:spcBef>
                <a:spcPts val="600"/>
              </a:spcBef>
              <a:spcAft>
                <a:spcPts val="600"/>
              </a:spcAft>
              <a:buFont typeface="Wingdings" charset="2"/>
              <a:buChar char=""/>
              <a:tabLst>
                <a:tab pos="900430" algn="l"/>
                <a:tab pos="457200" algn="l"/>
              </a:tabLst>
            </a:pPr>
            <a:r>
              <a:rPr lang="en-GB" b="1" dirty="0" smtClean="0">
                <a:effectLst/>
                <a:latin typeface="Calibri" charset="0"/>
                <a:ea typeface="Times New Roman" charset="0"/>
                <a:cs typeface="Calibri" charset="0"/>
              </a:rPr>
              <a:t>Reflective Journal</a:t>
            </a:r>
            <a:endParaRPr lang="en-GB" sz="1600" dirty="0" smtClean="0">
              <a:effectLst/>
              <a:latin typeface="Arial" charset="0"/>
              <a:ea typeface="Times New Roman" charset="0"/>
            </a:endParaRPr>
          </a:p>
          <a:p>
            <a:pPr>
              <a:spcBef>
                <a:spcPts val="600"/>
              </a:spcBef>
              <a:spcAft>
                <a:spcPts val="0"/>
              </a:spcAft>
              <a:tabLst>
                <a:tab pos="900430" algn="l"/>
                <a:tab pos="457200" algn="l"/>
              </a:tabLst>
            </a:pPr>
            <a:r>
              <a:rPr lang="en-GB" dirty="0" smtClean="0">
                <a:effectLst/>
                <a:latin typeface="Arial" charset="0"/>
                <a:ea typeface="Times New Roman" charset="0"/>
              </a:rPr>
              <a:t>Reflect on the inclusiveness of the youth programmes within your main placement and how it embraces participation. Evaluate its strengths, weaknesses and suggest at least two improvements. (Guide length 1000-1500 words) </a:t>
            </a:r>
            <a:endParaRPr lang="en-GB" sz="1600" dirty="0">
              <a:effectLst/>
              <a:latin typeface="Arial" charset="0"/>
              <a:ea typeface="Times New Roman" charset="0"/>
            </a:endParaRPr>
          </a:p>
        </p:txBody>
      </p:sp>
      <p:pic>
        <p:nvPicPr>
          <p:cNvPr id="3" name="Picture 2"/>
          <p:cNvPicPr>
            <a:picLocks noChangeAspect="1"/>
          </p:cNvPicPr>
          <p:nvPr/>
        </p:nvPicPr>
        <p:blipFill>
          <a:blip r:embed="rId2"/>
          <a:stretch>
            <a:fillRect/>
          </a:stretch>
        </p:blipFill>
        <p:spPr>
          <a:xfrm>
            <a:off x="-1" y="2263122"/>
            <a:ext cx="12192001" cy="4594878"/>
          </a:xfrm>
          <a:prstGeom prst="rect">
            <a:avLst/>
          </a:prstGeom>
        </p:spPr>
      </p:pic>
    </p:spTree>
    <p:extLst>
      <p:ext uri="{BB962C8B-B14F-4D97-AF65-F5344CB8AC3E}">
        <p14:creationId xmlns:p14="http://schemas.microsoft.com/office/powerpoint/2010/main" val="1777938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715707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87069">
            <a:off x="5451324" y="1390102"/>
            <a:ext cx="5835828" cy="4376872"/>
          </a:xfrm>
          <a:prstGeom prst="rect">
            <a:avLst/>
          </a:prstGeom>
        </p:spPr>
      </p:pic>
    </p:spTree>
    <p:extLst>
      <p:ext uri="{BB962C8B-B14F-4D97-AF65-F5344CB8AC3E}">
        <p14:creationId xmlns:p14="http://schemas.microsoft.com/office/powerpoint/2010/main" val="799642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1072" y="568960"/>
            <a:ext cx="2092881" cy="584775"/>
          </a:xfrm>
          <a:prstGeom prst="rect">
            <a:avLst/>
          </a:prstGeom>
          <a:noFill/>
        </p:spPr>
        <p:txBody>
          <a:bodyPr wrap="none" rtlCol="0">
            <a:spAutoFit/>
          </a:bodyPr>
          <a:lstStyle/>
          <a:p>
            <a:pPr marL="285750" indent="-285750">
              <a:buFont typeface="Wingdings" charset="2"/>
              <a:buChar char="q"/>
            </a:pPr>
            <a:r>
              <a:rPr lang="en-US" sz="3200" smtClean="0"/>
              <a:t>Directory</a:t>
            </a:r>
            <a:endParaRPr lang="en-US" sz="3200"/>
          </a:p>
        </p:txBody>
      </p:sp>
      <p:pic>
        <p:nvPicPr>
          <p:cNvPr id="3" name="Picture 2"/>
          <p:cNvPicPr>
            <a:picLocks noChangeAspect="1"/>
          </p:cNvPicPr>
          <p:nvPr/>
        </p:nvPicPr>
        <p:blipFill>
          <a:blip r:embed="rId2"/>
          <a:stretch>
            <a:fillRect/>
          </a:stretch>
        </p:blipFill>
        <p:spPr>
          <a:xfrm>
            <a:off x="0" y="1431191"/>
            <a:ext cx="12192000" cy="5426809"/>
          </a:xfrm>
          <a:prstGeom prst="rect">
            <a:avLst/>
          </a:prstGeom>
        </p:spPr>
      </p:pic>
    </p:spTree>
    <p:extLst>
      <p:ext uri="{BB962C8B-B14F-4D97-AF65-F5344CB8AC3E}">
        <p14:creationId xmlns:p14="http://schemas.microsoft.com/office/powerpoint/2010/main" val="1826966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6C5FA50-8D52-4617-AF91-5C7B1C835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3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xmlns="" id="{E223798C-12AD-4B0C-A50C-D676347D67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srcRect l="1884" r="14316" b="-2"/>
          <a:stretch/>
        </p:blipFill>
        <p:spPr>
          <a:xfrm>
            <a:off x="976251" y="942538"/>
            <a:ext cx="7163222" cy="4808332"/>
          </a:xfrm>
          <a:prstGeom prst="rect">
            <a:avLst/>
          </a:prstGeom>
          <a:effectLst/>
        </p:spPr>
      </p:pic>
    </p:spTree>
    <p:extLst>
      <p:ext uri="{BB962C8B-B14F-4D97-AF65-F5344CB8AC3E}">
        <p14:creationId xmlns:p14="http://schemas.microsoft.com/office/powerpoint/2010/main" val="1320344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
            <a:ext cx="12192001" cy="678766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65428">
            <a:off x="7122160" y="1282942"/>
            <a:ext cx="3654962" cy="4223512"/>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1333" b="98667" l="12889" r="80889"/>
                    </a14:imgEffect>
                  </a14:imgLayer>
                </a14:imgProps>
              </a:ext>
            </a:extLst>
          </a:blip>
          <a:stretch>
            <a:fillRect/>
          </a:stretch>
        </p:blipFill>
        <p:spPr>
          <a:xfrm rot="20029733">
            <a:off x="519861" y="2129832"/>
            <a:ext cx="4016970" cy="4016970"/>
          </a:xfrm>
          <a:prstGeom prst="rect">
            <a:avLst/>
          </a:prstGeom>
        </p:spPr>
      </p:pic>
    </p:spTree>
    <p:extLst>
      <p:ext uri="{BB962C8B-B14F-4D97-AF65-F5344CB8AC3E}">
        <p14:creationId xmlns:p14="http://schemas.microsoft.com/office/powerpoint/2010/main" val="1542008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680" y="386080"/>
            <a:ext cx="8879840" cy="5416868"/>
          </a:xfrm>
          <a:prstGeom prst="rect">
            <a:avLst/>
          </a:prstGeom>
        </p:spPr>
        <p:txBody>
          <a:bodyPr wrap="square">
            <a:spAutoFit/>
          </a:bodyPr>
          <a:lstStyle/>
          <a:p>
            <a:pPr>
              <a:spcBef>
                <a:spcPts val="600"/>
              </a:spcBef>
              <a:spcAft>
                <a:spcPts val="0"/>
              </a:spcAft>
              <a:tabLst>
                <a:tab pos="900430" algn="l"/>
              </a:tabLst>
            </a:pPr>
            <a:r>
              <a:rPr lang="en-GB" b="1" dirty="0" smtClean="0">
                <a:effectLst/>
                <a:latin typeface="Calibri" charset="0"/>
                <a:ea typeface="Times New Roman" charset="0"/>
                <a:cs typeface="Calibri" charset="0"/>
              </a:rPr>
              <a:t>Competence 4: Communities and Contexts</a:t>
            </a:r>
            <a:endParaRPr lang="en-GB" sz="1600" dirty="0" smtClean="0">
              <a:effectLst/>
              <a:latin typeface="Arial" charset="0"/>
              <a:ea typeface="Times New Roman" charset="0"/>
            </a:endParaRPr>
          </a:p>
          <a:p>
            <a:pPr>
              <a:spcBef>
                <a:spcPts val="600"/>
              </a:spcBef>
              <a:spcAft>
                <a:spcPts val="0"/>
              </a:spcAft>
              <a:tabLst>
                <a:tab pos="900430" algn="l"/>
              </a:tabLst>
            </a:pPr>
            <a:r>
              <a:rPr lang="en-GB" dirty="0" smtClean="0">
                <a:effectLst/>
                <a:latin typeface="Calibri" charset="0"/>
                <a:ea typeface="Times New Roman" charset="0"/>
                <a:cs typeface="Calibri" charset="0"/>
              </a:rPr>
              <a:t> </a:t>
            </a:r>
            <a:endParaRPr lang="en-GB" sz="1600" dirty="0" smtClean="0">
              <a:effectLst/>
              <a:latin typeface="Arial" charset="0"/>
              <a:ea typeface="Times New Roman" charset="0"/>
            </a:endParaRPr>
          </a:p>
          <a:p>
            <a:pPr>
              <a:spcBef>
                <a:spcPts val="600"/>
              </a:spcBef>
              <a:spcAft>
                <a:spcPts val="0"/>
              </a:spcAft>
              <a:tabLst>
                <a:tab pos="900430" algn="l"/>
              </a:tabLst>
            </a:pPr>
            <a:r>
              <a:rPr lang="en-GB" dirty="0" smtClean="0">
                <a:effectLst/>
                <a:latin typeface="Calibri" charset="0"/>
                <a:ea typeface="Times New Roman" charset="0"/>
                <a:cs typeface="Calibri" charset="0"/>
              </a:rPr>
              <a:t>You need to be able to demonstrate the following knowledge, skills, attitude and theological engagement in a range of situations. Relevant theory and theological reflection should be integrated throughout.</a:t>
            </a:r>
            <a:endParaRPr lang="en-GB" sz="1600" dirty="0" smtClean="0">
              <a:effectLst/>
              <a:latin typeface="Arial" charset="0"/>
              <a:ea typeface="Times New Roman" charset="0"/>
            </a:endParaRPr>
          </a:p>
          <a:p>
            <a:pPr marL="355600" indent="-355600">
              <a:spcBef>
                <a:spcPts val="600"/>
              </a:spcBef>
              <a:spcAft>
                <a:spcPts val="0"/>
              </a:spcAft>
              <a:tabLst>
                <a:tab pos="900430" algn="l"/>
              </a:tabLst>
            </a:pPr>
            <a:r>
              <a:rPr lang="en-GB" dirty="0" smtClean="0">
                <a:effectLst/>
                <a:latin typeface="Calibri" charset="0"/>
                <a:ea typeface="Times New Roman" charset="0"/>
                <a:cs typeface="Calibri" charset="0"/>
              </a:rPr>
              <a:t>a. 	Understand the history, context and development of your agency and its local community (e.g. mission, goals and place in community).</a:t>
            </a:r>
            <a:endParaRPr lang="en-GB" sz="1600" dirty="0" smtClean="0">
              <a:effectLst/>
              <a:latin typeface="Arial" charset="0"/>
              <a:ea typeface="Times New Roman" charset="0"/>
            </a:endParaRPr>
          </a:p>
          <a:p>
            <a:pPr marL="355600" indent="-355600">
              <a:spcBef>
                <a:spcPts val="600"/>
              </a:spcBef>
              <a:spcAft>
                <a:spcPts val="0"/>
              </a:spcAft>
              <a:tabLst>
                <a:tab pos="900430" algn="l"/>
              </a:tabLst>
            </a:pPr>
            <a:r>
              <a:rPr lang="en-GB" dirty="0" smtClean="0">
                <a:effectLst/>
                <a:latin typeface="Calibri" charset="0"/>
                <a:ea typeface="Times New Roman" charset="0"/>
                <a:cs typeface="Calibri" charset="0"/>
              </a:rPr>
              <a:t>b. 	Understand sociological and political factors that impact individuals, families and communities (e.g. prejudice, racism, social class prejudice).</a:t>
            </a:r>
            <a:endParaRPr lang="en-GB" sz="1600" dirty="0" smtClean="0">
              <a:effectLst/>
              <a:latin typeface="Arial" charset="0"/>
              <a:ea typeface="Times New Roman" charset="0"/>
            </a:endParaRPr>
          </a:p>
          <a:p>
            <a:pPr>
              <a:spcBef>
                <a:spcPts val="600"/>
              </a:spcBef>
              <a:spcAft>
                <a:spcPts val="0"/>
              </a:spcAft>
              <a:tabLst>
                <a:tab pos="900430" algn="l"/>
              </a:tabLst>
            </a:pPr>
            <a:r>
              <a:rPr lang="en-GB" dirty="0" smtClean="0">
                <a:effectLst/>
                <a:latin typeface="Calibri" charset="0"/>
                <a:ea typeface="Times New Roman" charset="0"/>
                <a:cs typeface="Calibri" charset="0"/>
              </a:rPr>
              <a:t>c.	 Reflect theologically on inclusion, participation and community</a:t>
            </a:r>
            <a:endParaRPr lang="en-GB" sz="1600" dirty="0" smtClean="0">
              <a:effectLst/>
              <a:latin typeface="Arial" charset="0"/>
              <a:ea typeface="Times New Roman" charset="0"/>
            </a:endParaRPr>
          </a:p>
          <a:p>
            <a:pPr marL="355600" indent="-355600">
              <a:spcBef>
                <a:spcPts val="600"/>
              </a:spcBef>
              <a:spcAft>
                <a:spcPts val="0"/>
              </a:spcAft>
              <a:tabLst>
                <a:tab pos="900430" algn="l"/>
              </a:tabLst>
            </a:pPr>
            <a:r>
              <a:rPr lang="en-GB" dirty="0" smtClean="0">
                <a:effectLst/>
                <a:latin typeface="Calibri" charset="0"/>
                <a:ea typeface="Times New Roman" charset="0"/>
                <a:cs typeface="Calibri" charset="0"/>
              </a:rPr>
              <a:t>d. 	Demonstrate an ability to work </a:t>
            </a:r>
            <a:r>
              <a:rPr lang="en-GB" dirty="0" err="1" smtClean="0">
                <a:effectLst/>
                <a:latin typeface="Calibri" charset="0"/>
                <a:ea typeface="Times New Roman" charset="0"/>
                <a:cs typeface="Calibri" charset="0"/>
              </a:rPr>
              <a:t>participatively</a:t>
            </a:r>
            <a:r>
              <a:rPr lang="en-GB" dirty="0" smtClean="0">
                <a:effectLst/>
                <a:latin typeface="Calibri" charset="0"/>
                <a:ea typeface="Times New Roman" charset="0"/>
                <a:cs typeface="Calibri" charset="0"/>
              </a:rPr>
              <a:t> with young people in communities, enabling them to be active citizens, understanding their role in their communities, communicating their perspective and developing influence over people and situations.</a:t>
            </a:r>
            <a:endParaRPr lang="en-GB" sz="1600" dirty="0" smtClean="0">
              <a:effectLst/>
              <a:latin typeface="Arial" charset="0"/>
              <a:ea typeface="Times New Roman" charset="0"/>
            </a:endParaRPr>
          </a:p>
          <a:p>
            <a:pPr marL="355600" indent="-355600">
              <a:spcBef>
                <a:spcPts val="600"/>
              </a:spcBef>
              <a:spcAft>
                <a:spcPts val="0"/>
              </a:spcAft>
              <a:tabLst>
                <a:tab pos="900430" algn="l"/>
              </a:tabLst>
            </a:pPr>
            <a:r>
              <a:rPr lang="en-GB" dirty="0" smtClean="0">
                <a:effectLst/>
                <a:latin typeface="Calibri" charset="0"/>
                <a:ea typeface="Times New Roman" charset="0"/>
                <a:cs typeface="Calibri" charset="0"/>
              </a:rPr>
              <a:t>e. 	Develop and maintain appropriate strategic networks and partnerships (for example: with other local service providers, parents, families, specialist agencies)</a:t>
            </a:r>
            <a:endParaRPr lang="en-GB" sz="1600" dirty="0" smtClean="0">
              <a:effectLst/>
              <a:latin typeface="Arial" charset="0"/>
              <a:ea typeface="Times New Roman" charset="0"/>
            </a:endParaRPr>
          </a:p>
          <a:p>
            <a:pPr marL="355600" indent="-355600">
              <a:spcBef>
                <a:spcPts val="600"/>
              </a:spcBef>
              <a:spcAft>
                <a:spcPts val="0"/>
              </a:spcAft>
              <a:tabLst>
                <a:tab pos="900430" algn="l"/>
              </a:tabLst>
            </a:pPr>
            <a:r>
              <a:rPr lang="en-GB" dirty="0" smtClean="0">
                <a:effectLst/>
                <a:latin typeface="Calibri" charset="0"/>
                <a:ea typeface="Times New Roman" charset="0"/>
                <a:cs typeface="Calibri" charset="0"/>
              </a:rPr>
              <a:t>f. 	Demonstrate skills necessary to undertake community research and undertaking effective consultation with young people and other stakeholders</a:t>
            </a:r>
            <a:endParaRPr lang="en-GB" sz="1600" dirty="0">
              <a:effectLst/>
              <a:latin typeface="Arial" charset="0"/>
              <a:ea typeface="Times New Roman" charset="0"/>
            </a:endParaRPr>
          </a:p>
        </p:txBody>
      </p:sp>
    </p:spTree>
    <p:extLst>
      <p:ext uri="{BB962C8B-B14F-4D97-AF65-F5344CB8AC3E}">
        <p14:creationId xmlns:p14="http://schemas.microsoft.com/office/powerpoint/2010/main" val="196916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58000"/>
          </a:xfrm>
          <a:prstGeom prst="rect">
            <a:avLst/>
          </a:prstGeom>
        </p:spPr>
      </p:pic>
      <p:sp>
        <p:nvSpPr>
          <p:cNvPr id="2" name="Rectangle 1"/>
          <p:cNvSpPr/>
          <p:nvPr/>
        </p:nvSpPr>
        <p:spPr>
          <a:xfrm>
            <a:off x="7188530" y="3044279"/>
            <a:ext cx="3684535" cy="769441"/>
          </a:xfrm>
          <a:prstGeom prst="rect">
            <a:avLst/>
          </a:prstGeom>
          <a:solidFill>
            <a:schemeClr val="bg1"/>
          </a:solidFill>
        </p:spPr>
        <p:txBody>
          <a:bodyPr wrap="none">
            <a:spAutoFit/>
          </a:bodyPr>
          <a:lstStyle/>
          <a:p>
            <a:pPr marL="342900" lvl="0" indent="-342900">
              <a:spcBef>
                <a:spcPts val="600"/>
              </a:spcBef>
              <a:spcAft>
                <a:spcPts val="600"/>
              </a:spcAft>
              <a:buFont typeface="Wingdings" charset="2"/>
              <a:buChar char=""/>
              <a:tabLst>
                <a:tab pos="900430" algn="l"/>
                <a:tab pos="457200" algn="l"/>
              </a:tabLst>
            </a:pPr>
            <a:r>
              <a:rPr lang="en-GB" sz="4400" b="1" smtClean="0">
                <a:effectLst/>
                <a:latin typeface="Calibri" charset="0"/>
                <a:ea typeface="Times New Roman" charset="0"/>
                <a:cs typeface="Calibri" charset="0"/>
              </a:rPr>
              <a:t>Observation </a:t>
            </a:r>
            <a:endParaRPr lang="en-GB" sz="4000">
              <a:effectLst/>
              <a:latin typeface="Arial" charset="0"/>
              <a:ea typeface="Times New Roman" charset="0"/>
            </a:endParaRPr>
          </a:p>
        </p:txBody>
      </p:sp>
    </p:spTree>
    <p:extLst>
      <p:ext uri="{BB962C8B-B14F-4D97-AF65-F5344CB8AC3E}">
        <p14:creationId xmlns:p14="http://schemas.microsoft.com/office/powerpoint/2010/main" val="311080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artisticChalkSketch/>
                    </a14:imgEffect>
                  </a14:imgLayer>
                </a14:imgProps>
              </a:ext>
            </a:extLst>
          </a:blip>
          <a:stretch>
            <a:fillRect/>
          </a:stretch>
        </p:blipFill>
        <p:spPr>
          <a:xfrm>
            <a:off x="0" y="56135"/>
            <a:ext cx="12192000" cy="680186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892724">
            <a:off x="713740" y="1111447"/>
            <a:ext cx="4737100" cy="4914900"/>
          </a:xfrm>
          <a:prstGeom prst="rect">
            <a:avLst/>
          </a:prstGeom>
        </p:spPr>
      </p:pic>
      <p:sp>
        <p:nvSpPr>
          <p:cNvPr id="3" name="Rectangle 2"/>
          <p:cNvSpPr/>
          <p:nvPr/>
        </p:nvSpPr>
        <p:spPr>
          <a:xfrm>
            <a:off x="5791200" y="483275"/>
            <a:ext cx="6096000" cy="5693866"/>
          </a:xfrm>
          <a:prstGeom prst="rect">
            <a:avLst/>
          </a:prstGeom>
          <a:solidFill>
            <a:schemeClr val="bg1">
              <a:alpha val="65000"/>
            </a:schemeClr>
          </a:solidFill>
        </p:spPr>
        <p:txBody>
          <a:bodyPr>
            <a:spAutoFit/>
          </a:bodyPr>
          <a:lstStyle/>
          <a:p>
            <a:pPr>
              <a:spcBef>
                <a:spcPts val="600"/>
              </a:spcBef>
              <a:spcAft>
                <a:spcPts val="600"/>
              </a:spcAft>
              <a:tabLst>
                <a:tab pos="900430" algn="l"/>
                <a:tab pos="457200" algn="l"/>
              </a:tabLst>
            </a:pPr>
            <a:r>
              <a:rPr lang="en-GB" b="1" dirty="0" smtClean="0">
                <a:effectLst/>
                <a:latin typeface="Calibri" charset="0"/>
                <a:ea typeface="Times New Roman" charset="0"/>
                <a:cs typeface="Calibri" charset="0"/>
              </a:rPr>
              <a:t>ACTIVITY</a:t>
            </a:r>
            <a:endParaRPr lang="en-GB" sz="1600" dirty="0" smtClean="0">
              <a:effectLst/>
              <a:latin typeface="Arial" charset="0"/>
              <a:ea typeface="Times New Roman" charset="0"/>
            </a:endParaRPr>
          </a:p>
          <a:p>
            <a:pPr>
              <a:spcBef>
                <a:spcPts val="600"/>
              </a:spcBef>
              <a:spcAft>
                <a:spcPts val="600"/>
              </a:spcAft>
              <a:tabLst>
                <a:tab pos="900430" algn="l"/>
                <a:tab pos="457200" algn="l"/>
              </a:tabLst>
            </a:pPr>
            <a:r>
              <a:rPr lang="en-GB" dirty="0" smtClean="0">
                <a:effectLst/>
                <a:latin typeface="Calibri" charset="0"/>
                <a:ea typeface="Times New Roman" charset="0"/>
                <a:cs typeface="Calibri" charset="0"/>
              </a:rPr>
              <a:t>Look at the session plan – how would sessions you do fit with this?</a:t>
            </a:r>
            <a:endParaRPr lang="en-GB" sz="1600" dirty="0" smtClean="0">
              <a:effectLst/>
              <a:latin typeface="Arial" charset="0"/>
              <a:ea typeface="Times New Roman" charset="0"/>
            </a:endParaRPr>
          </a:p>
          <a:p>
            <a:pPr>
              <a:spcBef>
                <a:spcPts val="600"/>
              </a:spcBef>
              <a:spcAft>
                <a:spcPts val="600"/>
              </a:spcAft>
              <a:tabLst>
                <a:tab pos="900430" algn="l"/>
                <a:tab pos="457200" algn="l"/>
              </a:tabLst>
            </a:pPr>
            <a:endParaRPr lang="en-GB" b="1" dirty="0" smtClean="0">
              <a:effectLst/>
              <a:latin typeface="Calibri" charset="0"/>
              <a:ea typeface="Times New Roman" charset="0"/>
              <a:cs typeface="Calibri" charset="0"/>
            </a:endParaRPr>
          </a:p>
          <a:p>
            <a:pPr>
              <a:spcBef>
                <a:spcPts val="600"/>
              </a:spcBef>
              <a:spcAft>
                <a:spcPts val="600"/>
              </a:spcAft>
              <a:tabLst>
                <a:tab pos="900430" algn="l"/>
                <a:tab pos="457200" algn="l"/>
              </a:tabLst>
            </a:pPr>
            <a:r>
              <a:rPr lang="en-GB" b="1" dirty="0" smtClean="0">
                <a:effectLst/>
                <a:latin typeface="Calibri" charset="0"/>
                <a:ea typeface="Times New Roman" charset="0"/>
                <a:cs typeface="Calibri" charset="0"/>
              </a:rPr>
              <a:t>30 minutes</a:t>
            </a:r>
            <a:r>
              <a:rPr lang="en-GB" dirty="0" smtClean="0">
                <a:effectLst/>
                <a:latin typeface="Calibri" charset="0"/>
                <a:ea typeface="Times New Roman" charset="0"/>
                <a:cs typeface="Calibri" charset="0"/>
              </a:rPr>
              <a:t>		</a:t>
            </a:r>
          </a:p>
          <a:p>
            <a:pPr>
              <a:spcBef>
                <a:spcPts val="600"/>
              </a:spcBef>
              <a:spcAft>
                <a:spcPts val="600"/>
              </a:spcAft>
              <a:tabLst>
                <a:tab pos="900430" algn="l"/>
                <a:tab pos="457200" algn="l"/>
              </a:tabLst>
            </a:pPr>
            <a:r>
              <a:rPr lang="en-GB" dirty="0" smtClean="0">
                <a:effectLst/>
                <a:latin typeface="Calibri" charset="0"/>
                <a:ea typeface="Times New Roman" charset="0"/>
                <a:cs typeface="Calibri" charset="0"/>
              </a:rPr>
              <a:t>Create an icebreaker activity or a reflection activity (taking up to 10 minutes) that you could do with young people for your session</a:t>
            </a:r>
          </a:p>
          <a:p>
            <a:pPr>
              <a:spcBef>
                <a:spcPts val="600"/>
              </a:spcBef>
              <a:spcAft>
                <a:spcPts val="600"/>
              </a:spcAft>
              <a:tabLst>
                <a:tab pos="900430" algn="l"/>
                <a:tab pos="457200" algn="l"/>
              </a:tabLst>
            </a:pPr>
            <a:r>
              <a:rPr lang="en-GB" dirty="0" smtClean="0">
                <a:effectLst/>
                <a:latin typeface="Calibri" charset="0"/>
                <a:ea typeface="Times New Roman" charset="0"/>
                <a:cs typeface="Calibri" charset="0"/>
              </a:rPr>
              <a:t> </a:t>
            </a:r>
          </a:p>
          <a:p>
            <a:pPr>
              <a:spcBef>
                <a:spcPts val="600"/>
              </a:spcBef>
              <a:spcAft>
                <a:spcPts val="600"/>
              </a:spcAft>
              <a:tabLst>
                <a:tab pos="900430" algn="l"/>
                <a:tab pos="457200" algn="l"/>
              </a:tabLst>
            </a:pPr>
            <a:endParaRPr lang="en-GB" sz="1600" dirty="0">
              <a:latin typeface="Calibri" charset="0"/>
              <a:ea typeface="Times New Roman" charset="0"/>
              <a:cs typeface="Calibri" charset="0"/>
            </a:endParaRPr>
          </a:p>
          <a:p>
            <a:pPr>
              <a:spcBef>
                <a:spcPts val="600"/>
              </a:spcBef>
              <a:spcAft>
                <a:spcPts val="600"/>
              </a:spcAft>
              <a:tabLst>
                <a:tab pos="900430" algn="l"/>
                <a:tab pos="457200" algn="l"/>
              </a:tabLst>
            </a:pPr>
            <a:endParaRPr lang="en-GB" sz="1600" dirty="0" smtClean="0">
              <a:effectLst/>
              <a:latin typeface="Calibri" charset="0"/>
              <a:ea typeface="Times New Roman" charset="0"/>
              <a:cs typeface="Calibri" charset="0"/>
            </a:endParaRPr>
          </a:p>
          <a:p>
            <a:pPr>
              <a:spcBef>
                <a:spcPts val="600"/>
              </a:spcBef>
              <a:spcAft>
                <a:spcPts val="600"/>
              </a:spcAft>
              <a:tabLst>
                <a:tab pos="900430" algn="l"/>
                <a:tab pos="457200" algn="l"/>
              </a:tabLst>
            </a:pPr>
            <a:endParaRPr lang="en-GB" sz="1600" dirty="0">
              <a:latin typeface="Arial" charset="0"/>
              <a:ea typeface="Times New Roman" charset="0"/>
            </a:endParaRPr>
          </a:p>
          <a:p>
            <a:pPr>
              <a:spcBef>
                <a:spcPts val="600"/>
              </a:spcBef>
              <a:spcAft>
                <a:spcPts val="600"/>
              </a:spcAft>
              <a:tabLst>
                <a:tab pos="900430" algn="l"/>
                <a:tab pos="457200" algn="l"/>
              </a:tabLst>
            </a:pPr>
            <a:r>
              <a:rPr lang="en-GB" i="1" dirty="0" smtClean="0">
                <a:effectLst/>
                <a:latin typeface="Calibri" charset="0"/>
                <a:ea typeface="Times New Roman" charset="0"/>
                <a:cs typeface="Calibri" charset="0"/>
              </a:rPr>
              <a:t>Do your activity</a:t>
            </a:r>
            <a:endParaRPr lang="en-GB" sz="1600" i="1" dirty="0">
              <a:latin typeface="Arial" charset="0"/>
              <a:ea typeface="Times New Roman" charset="0"/>
            </a:endParaRPr>
          </a:p>
          <a:p>
            <a:pPr>
              <a:spcBef>
                <a:spcPts val="600"/>
              </a:spcBef>
              <a:spcAft>
                <a:spcPts val="600"/>
              </a:spcAft>
              <a:tabLst>
                <a:tab pos="900430" algn="l"/>
                <a:tab pos="457200" algn="l"/>
              </a:tabLst>
            </a:pPr>
            <a:r>
              <a:rPr lang="en-GB" dirty="0" smtClean="0">
                <a:effectLst/>
                <a:latin typeface="Calibri" charset="0"/>
                <a:ea typeface="Times New Roman" charset="0"/>
                <a:cs typeface="Calibri" charset="0"/>
              </a:rPr>
              <a:t>Evaluate/reflect	what could you do differently, what might you have to change</a:t>
            </a:r>
            <a:endParaRPr lang="en-GB" sz="1600" dirty="0">
              <a:effectLst/>
              <a:latin typeface="Arial" charset="0"/>
              <a:ea typeface="Times New Roman" charset="0"/>
            </a:endParaRPr>
          </a:p>
        </p:txBody>
      </p:sp>
    </p:spTree>
    <p:extLst>
      <p:ext uri="{BB962C8B-B14F-4D97-AF65-F5344CB8AC3E}">
        <p14:creationId xmlns:p14="http://schemas.microsoft.com/office/powerpoint/2010/main" val="1351522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63786"/>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2700" t="21926" r="18602" b="13481"/>
          <a:stretch/>
        </p:blipFill>
        <p:spPr>
          <a:xfrm rot="1276178">
            <a:off x="8208809" y="1217013"/>
            <a:ext cx="3291840" cy="4429760"/>
          </a:xfrm>
          <a:prstGeom prst="rect">
            <a:avLst/>
          </a:prstGeom>
        </p:spPr>
      </p:pic>
    </p:spTree>
    <p:extLst>
      <p:ext uri="{BB962C8B-B14F-4D97-AF65-F5344CB8AC3E}">
        <p14:creationId xmlns:p14="http://schemas.microsoft.com/office/powerpoint/2010/main" val="184776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12192001" cy="6858000"/>
          </a:xfrm>
          <a:prstGeom prst="rect">
            <a:avLst/>
          </a:prstGeom>
        </p:spPr>
      </p:pic>
      <p:sp>
        <p:nvSpPr>
          <p:cNvPr id="2" name="Rectangle 1"/>
          <p:cNvSpPr/>
          <p:nvPr/>
        </p:nvSpPr>
        <p:spPr>
          <a:xfrm>
            <a:off x="693614" y="2397949"/>
            <a:ext cx="10804769" cy="1031051"/>
          </a:xfrm>
          <a:prstGeom prst="rect">
            <a:avLst/>
          </a:prstGeom>
          <a:solidFill>
            <a:schemeClr val="bg1">
              <a:alpha val="88000"/>
            </a:schemeClr>
          </a:solidFill>
        </p:spPr>
        <p:txBody>
          <a:bodyPr wrap="square">
            <a:spAutoFit/>
          </a:bodyPr>
          <a:lstStyle/>
          <a:p>
            <a:pPr marL="342900" lvl="0" indent="-342900">
              <a:spcBef>
                <a:spcPts val="600"/>
              </a:spcBef>
              <a:spcAft>
                <a:spcPts val="600"/>
              </a:spcAft>
              <a:buFont typeface="Wingdings" charset="2"/>
              <a:buChar char=""/>
              <a:tabLst>
                <a:tab pos="900430" algn="l"/>
                <a:tab pos="457200" algn="l"/>
              </a:tabLst>
            </a:pPr>
            <a:r>
              <a:rPr lang="en-GB" sz="2800" dirty="0" smtClean="0">
                <a:effectLst/>
                <a:latin typeface="Calibri" charset="0"/>
                <a:ea typeface="Times New Roman" charset="0"/>
                <a:cs typeface="Calibri" charset="0"/>
              </a:rPr>
              <a:t>Student Self-Assessment at Christmas submission on Competence 4</a:t>
            </a:r>
            <a:endParaRPr lang="en-GB" sz="2400" dirty="0" smtClean="0">
              <a:effectLst/>
              <a:latin typeface="Arial" charset="0"/>
              <a:ea typeface="Times New Roman" charset="0"/>
            </a:endParaRPr>
          </a:p>
          <a:p>
            <a:pPr marL="342900" lvl="0" indent="-342900">
              <a:spcAft>
                <a:spcPts val="600"/>
              </a:spcAft>
              <a:buFont typeface="Wingdings" charset="2"/>
              <a:buChar char=""/>
              <a:tabLst>
                <a:tab pos="900430" algn="l"/>
                <a:tab pos="457200" algn="l"/>
              </a:tabLst>
            </a:pPr>
            <a:r>
              <a:rPr lang="en-GB" sz="2800" dirty="0" smtClean="0">
                <a:effectLst/>
                <a:latin typeface="Calibri" charset="0"/>
                <a:ea typeface="Times New Roman" charset="0"/>
                <a:cs typeface="Calibri" charset="0"/>
              </a:rPr>
              <a:t>Line Manager’s Assessment at Christmas submission on Competence 4</a:t>
            </a:r>
            <a:endParaRPr lang="en-GB" sz="2400" dirty="0">
              <a:effectLst/>
              <a:latin typeface="Arial" charset="0"/>
              <a:ea typeface="Times New Roman" charset="0"/>
            </a:endParaRPr>
          </a:p>
        </p:txBody>
      </p:sp>
    </p:spTree>
    <p:extLst>
      <p:ext uri="{BB962C8B-B14F-4D97-AF65-F5344CB8AC3E}">
        <p14:creationId xmlns:p14="http://schemas.microsoft.com/office/powerpoint/2010/main" val="660176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346048"/>
            <a:ext cx="12192000" cy="5511952"/>
          </a:xfrm>
          <a:prstGeom prst="rect">
            <a:avLst/>
          </a:prstGeom>
        </p:spPr>
      </p:pic>
      <p:sp>
        <p:nvSpPr>
          <p:cNvPr id="2" name="Rectangle 1"/>
          <p:cNvSpPr/>
          <p:nvPr/>
        </p:nvSpPr>
        <p:spPr>
          <a:xfrm>
            <a:off x="1828800" y="954736"/>
            <a:ext cx="8534400" cy="2539157"/>
          </a:xfrm>
          <a:prstGeom prst="rect">
            <a:avLst/>
          </a:prstGeom>
          <a:solidFill>
            <a:schemeClr val="bg1">
              <a:alpha val="70000"/>
            </a:schemeClr>
          </a:solidFill>
        </p:spPr>
        <p:txBody>
          <a:bodyPr wrap="square">
            <a:spAutoFit/>
          </a:bodyPr>
          <a:lstStyle/>
          <a:p>
            <a:pPr marL="342900" lvl="0" indent="-342900">
              <a:spcBef>
                <a:spcPts val="600"/>
              </a:spcBef>
              <a:spcAft>
                <a:spcPts val="600"/>
              </a:spcAft>
              <a:buFont typeface="Wingdings" charset="2"/>
              <a:buChar char=""/>
              <a:tabLst>
                <a:tab pos="900430" algn="l"/>
                <a:tab pos="457200" algn="l"/>
              </a:tabLst>
            </a:pPr>
            <a:r>
              <a:rPr lang="en-GB" b="1" dirty="0" smtClean="0">
                <a:effectLst/>
                <a:latin typeface="Calibri" charset="0"/>
                <a:ea typeface="Times New Roman" charset="0"/>
                <a:cs typeface="Calibri" charset="0"/>
              </a:rPr>
              <a:t>Directed Task</a:t>
            </a:r>
            <a:endParaRPr lang="en-GB" sz="1600" dirty="0" smtClean="0">
              <a:effectLst/>
              <a:latin typeface="Arial" charset="0"/>
              <a:ea typeface="Times New Roman" charset="0"/>
            </a:endParaRPr>
          </a:p>
          <a:p>
            <a:pPr>
              <a:spcBef>
                <a:spcPts val="600"/>
              </a:spcBef>
              <a:spcAft>
                <a:spcPts val="0"/>
              </a:spcAft>
              <a:tabLst>
                <a:tab pos="900430" algn="l"/>
                <a:tab pos="457200" algn="l"/>
              </a:tabLst>
            </a:pPr>
            <a:r>
              <a:rPr lang="en-GB" dirty="0" smtClean="0">
                <a:effectLst/>
                <a:latin typeface="Arial" charset="0"/>
                <a:ea typeface="Times New Roman" charset="0"/>
              </a:rPr>
              <a:t> </a:t>
            </a:r>
            <a:endParaRPr lang="en-GB" sz="1600" dirty="0" smtClean="0">
              <a:effectLst/>
              <a:latin typeface="Arial" charset="0"/>
              <a:ea typeface="Times New Roman" charset="0"/>
            </a:endParaRPr>
          </a:p>
          <a:p>
            <a:pPr>
              <a:spcBef>
                <a:spcPts val="600"/>
              </a:spcBef>
              <a:spcAft>
                <a:spcPts val="0"/>
              </a:spcAft>
              <a:tabLst>
                <a:tab pos="900430" algn="l"/>
                <a:tab pos="457200" algn="l"/>
              </a:tabLst>
            </a:pPr>
            <a:r>
              <a:rPr lang="en-GB" dirty="0" smtClean="0">
                <a:effectLst/>
                <a:latin typeface="Arial" charset="0"/>
                <a:ea typeface="Times New Roman" charset="0"/>
              </a:rPr>
              <a:t>Complete a community research project </a:t>
            </a:r>
            <a:r>
              <a:rPr lang="en-GB" b="1" dirty="0" smtClean="0">
                <a:effectLst/>
                <a:latin typeface="Arial" charset="0"/>
                <a:ea typeface="Times New Roman" charset="0"/>
              </a:rPr>
              <a:t>in consultation with your agency</a:t>
            </a:r>
            <a:r>
              <a:rPr lang="en-GB" dirty="0" smtClean="0">
                <a:effectLst/>
                <a:latin typeface="Arial" charset="0"/>
                <a:ea typeface="Times New Roman" charset="0"/>
              </a:rPr>
              <a:t> and produce </a:t>
            </a:r>
            <a:r>
              <a:rPr lang="en-GB" b="1" dirty="0" smtClean="0">
                <a:effectLst/>
                <a:latin typeface="Arial" charset="0"/>
                <a:ea typeface="Times New Roman" charset="0"/>
              </a:rPr>
              <a:t>a report</a:t>
            </a:r>
            <a:r>
              <a:rPr lang="en-GB" dirty="0" smtClean="0">
                <a:effectLst/>
                <a:latin typeface="Arial" charset="0"/>
                <a:ea typeface="Times New Roman" charset="0"/>
              </a:rPr>
              <a:t> of your findings. This should include a summary of the community you are researching, an overview of key facts and information about it, evidence of engaging appropriately with members of the community to find out further information and recommendations for how work within the community could be developed. (Guide length 1500-2000 words) </a:t>
            </a:r>
            <a:endParaRPr lang="en-GB" sz="1600" dirty="0">
              <a:effectLst/>
              <a:latin typeface="Arial" charset="0"/>
              <a:ea typeface="Times New Roman" charset="0"/>
            </a:endParaRPr>
          </a:p>
        </p:txBody>
      </p:sp>
    </p:spTree>
    <p:extLst>
      <p:ext uri="{BB962C8B-B14F-4D97-AF65-F5344CB8AC3E}">
        <p14:creationId xmlns:p14="http://schemas.microsoft.com/office/powerpoint/2010/main" val="1707798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92461" y="1195754"/>
            <a:ext cx="5662246" cy="5662246"/>
          </a:xfrm>
          <a:prstGeom prst="rect">
            <a:avLst/>
          </a:prstGeom>
        </p:spPr>
      </p:pic>
      <p:sp>
        <p:nvSpPr>
          <p:cNvPr id="2" name="Rectangle 1"/>
          <p:cNvSpPr/>
          <p:nvPr/>
        </p:nvSpPr>
        <p:spPr>
          <a:xfrm>
            <a:off x="182880" y="467370"/>
            <a:ext cx="8644597" cy="4616648"/>
          </a:xfrm>
          <a:prstGeom prst="rect">
            <a:avLst/>
          </a:prstGeom>
        </p:spPr>
        <p:txBody>
          <a:bodyPr wrap="square">
            <a:spAutoFit/>
          </a:bodyPr>
          <a:lstStyle/>
          <a:p>
            <a:pPr marL="457200">
              <a:spcBef>
                <a:spcPts val="600"/>
              </a:spcBef>
              <a:spcAft>
                <a:spcPts val="0"/>
              </a:spcAft>
              <a:tabLst>
                <a:tab pos="900430" algn="l"/>
                <a:tab pos="457200" algn="l"/>
              </a:tabLst>
            </a:pPr>
            <a:r>
              <a:rPr lang="en-GB" sz="1400" dirty="0" smtClean="0">
                <a:effectLst/>
                <a:latin typeface="Arial" charset="0"/>
                <a:ea typeface="Times New Roman" charset="0"/>
              </a:rPr>
              <a:t>Suggested structure: </a:t>
            </a:r>
            <a:endParaRPr lang="en-GB" sz="1200" dirty="0" smtClean="0">
              <a:effectLst/>
              <a:latin typeface="Arial" charset="0"/>
              <a:ea typeface="Times New Roman" charset="0"/>
            </a:endParaRPr>
          </a:p>
          <a:p>
            <a:pPr marL="457200">
              <a:spcAft>
                <a:spcPts val="0"/>
              </a:spcAft>
              <a:tabLst>
                <a:tab pos="900430" algn="l"/>
                <a:tab pos="457200" algn="l"/>
              </a:tabLst>
            </a:pPr>
            <a:r>
              <a:rPr lang="en-GB" sz="1400" dirty="0" smtClean="0">
                <a:effectLst/>
                <a:latin typeface="Arial" charset="0"/>
                <a:ea typeface="Times New Roman" charset="0"/>
              </a:rPr>
              <a:t> </a:t>
            </a:r>
            <a:endParaRPr lang="en-GB" sz="1200" dirty="0" smtClean="0">
              <a:effectLst/>
              <a:latin typeface="Arial" charset="0"/>
              <a:ea typeface="Times New Roman" charset="0"/>
            </a:endParaRPr>
          </a:p>
          <a:p>
            <a:pPr marL="457200">
              <a:spcAft>
                <a:spcPts val="0"/>
              </a:spcAft>
              <a:tabLst>
                <a:tab pos="900430" algn="l"/>
                <a:tab pos="457200" algn="l"/>
              </a:tabLst>
            </a:pPr>
            <a:r>
              <a:rPr lang="en-GB" sz="1400" dirty="0" smtClean="0">
                <a:effectLst/>
                <a:latin typeface="Arial" charset="0"/>
                <a:ea typeface="Times New Roman" charset="0"/>
              </a:rPr>
              <a:t>• Title Page </a:t>
            </a:r>
            <a:endParaRPr lang="en-GB" sz="1200" dirty="0" smtClean="0">
              <a:effectLst/>
              <a:latin typeface="Arial" charset="0"/>
              <a:ea typeface="Times New Roman" charset="0"/>
            </a:endParaRPr>
          </a:p>
          <a:p>
            <a:pPr marL="457200">
              <a:spcAft>
                <a:spcPts val="0"/>
              </a:spcAft>
              <a:tabLst>
                <a:tab pos="900430" algn="l"/>
                <a:tab pos="457200" algn="l"/>
              </a:tabLst>
            </a:pPr>
            <a:r>
              <a:rPr lang="en-GB" sz="1400" dirty="0" smtClean="0">
                <a:effectLst/>
                <a:latin typeface="Arial" charset="0"/>
                <a:ea typeface="Times New Roman" charset="0"/>
              </a:rPr>
              <a:t> </a:t>
            </a:r>
            <a:endParaRPr lang="en-GB" sz="1200" dirty="0" smtClean="0">
              <a:effectLst/>
              <a:latin typeface="Arial" charset="0"/>
              <a:ea typeface="Times New Roman" charset="0"/>
            </a:endParaRPr>
          </a:p>
          <a:p>
            <a:pPr marL="457200">
              <a:spcAft>
                <a:spcPts val="0"/>
              </a:spcAft>
              <a:tabLst>
                <a:tab pos="900430" algn="l"/>
                <a:tab pos="457200" algn="l"/>
              </a:tabLst>
            </a:pPr>
            <a:r>
              <a:rPr lang="en-GB" sz="1400" dirty="0" smtClean="0">
                <a:effectLst/>
                <a:latin typeface="Arial" charset="0"/>
                <a:ea typeface="Times New Roman" charset="0"/>
              </a:rPr>
              <a:t>• Contents – you should number your pages and use headings and sub-headings for clarity. </a:t>
            </a:r>
            <a:endParaRPr lang="en-GB" sz="1200" dirty="0" smtClean="0">
              <a:effectLst/>
              <a:latin typeface="Arial" charset="0"/>
              <a:ea typeface="Times New Roman" charset="0"/>
            </a:endParaRPr>
          </a:p>
          <a:p>
            <a:pPr marL="457200">
              <a:spcAft>
                <a:spcPts val="0"/>
              </a:spcAft>
              <a:tabLst>
                <a:tab pos="900430" algn="l"/>
                <a:tab pos="457200" algn="l"/>
              </a:tabLst>
            </a:pPr>
            <a:r>
              <a:rPr lang="en-GB" sz="1400" dirty="0" smtClean="0">
                <a:effectLst/>
                <a:latin typeface="Arial" charset="0"/>
                <a:ea typeface="Times New Roman" charset="0"/>
              </a:rPr>
              <a:t> </a:t>
            </a:r>
            <a:endParaRPr lang="en-GB" sz="1200" dirty="0" smtClean="0">
              <a:effectLst/>
              <a:latin typeface="Arial" charset="0"/>
              <a:ea typeface="Times New Roman" charset="0"/>
            </a:endParaRPr>
          </a:p>
          <a:p>
            <a:pPr marL="457200">
              <a:spcAft>
                <a:spcPts val="0"/>
              </a:spcAft>
              <a:tabLst>
                <a:tab pos="900430" algn="l"/>
                <a:tab pos="457200" algn="l"/>
              </a:tabLst>
            </a:pPr>
            <a:r>
              <a:rPr lang="en-GB" sz="1400" dirty="0" smtClean="0">
                <a:effectLst/>
                <a:latin typeface="Arial" charset="0"/>
                <a:ea typeface="Times New Roman" charset="0"/>
              </a:rPr>
              <a:t>• Introduction –background, description of community, aims and objectives of report. </a:t>
            </a:r>
            <a:endParaRPr lang="en-GB" sz="1200" dirty="0" smtClean="0">
              <a:effectLst/>
              <a:latin typeface="Arial" charset="0"/>
              <a:ea typeface="Times New Roman" charset="0"/>
            </a:endParaRPr>
          </a:p>
          <a:p>
            <a:pPr marL="457200">
              <a:spcAft>
                <a:spcPts val="0"/>
              </a:spcAft>
              <a:tabLst>
                <a:tab pos="900430" algn="l"/>
                <a:tab pos="457200" algn="l"/>
              </a:tabLst>
            </a:pPr>
            <a:r>
              <a:rPr lang="en-GB" sz="1400" dirty="0" smtClean="0">
                <a:effectLst/>
                <a:latin typeface="Arial" charset="0"/>
                <a:ea typeface="Times New Roman" charset="0"/>
              </a:rPr>
              <a:t> </a:t>
            </a:r>
            <a:endParaRPr lang="en-GB" sz="1200" dirty="0" smtClean="0">
              <a:effectLst/>
              <a:latin typeface="Arial" charset="0"/>
              <a:ea typeface="Times New Roman" charset="0"/>
            </a:endParaRPr>
          </a:p>
          <a:p>
            <a:pPr marL="457200">
              <a:spcAft>
                <a:spcPts val="0"/>
              </a:spcAft>
              <a:tabLst>
                <a:tab pos="900430" algn="l"/>
                <a:tab pos="457200" algn="l"/>
              </a:tabLst>
            </a:pPr>
            <a:r>
              <a:rPr lang="en-GB" sz="1400" dirty="0" smtClean="0">
                <a:effectLst/>
                <a:latin typeface="Arial" charset="0"/>
                <a:ea typeface="Times New Roman" charset="0"/>
              </a:rPr>
              <a:t>• Body of the Report – divided into sections and including details of findings.</a:t>
            </a:r>
            <a:endParaRPr lang="en-GB" sz="1200" dirty="0" smtClean="0">
              <a:effectLst/>
              <a:latin typeface="Arial" charset="0"/>
              <a:ea typeface="Times New Roman" charset="0"/>
            </a:endParaRPr>
          </a:p>
          <a:p>
            <a:pPr marL="457200">
              <a:spcAft>
                <a:spcPts val="0"/>
              </a:spcAft>
              <a:tabLst>
                <a:tab pos="900430" algn="l"/>
                <a:tab pos="457200" algn="l"/>
              </a:tabLst>
            </a:pPr>
            <a:r>
              <a:rPr lang="en-GB" sz="1400" dirty="0" smtClean="0">
                <a:effectLst/>
                <a:latin typeface="Arial" charset="0"/>
                <a:ea typeface="Times New Roman" charset="0"/>
              </a:rPr>
              <a:t> </a:t>
            </a:r>
            <a:endParaRPr lang="en-GB" sz="1200" dirty="0" smtClean="0">
              <a:effectLst/>
              <a:latin typeface="Arial" charset="0"/>
              <a:ea typeface="Times New Roman" charset="0"/>
            </a:endParaRPr>
          </a:p>
          <a:p>
            <a:pPr marL="457200">
              <a:spcAft>
                <a:spcPts val="0"/>
              </a:spcAft>
              <a:tabLst>
                <a:tab pos="900430" algn="l"/>
                <a:tab pos="457200" algn="l"/>
              </a:tabLst>
            </a:pPr>
            <a:r>
              <a:rPr lang="en-GB" sz="1400" dirty="0" smtClean="0">
                <a:effectLst/>
                <a:latin typeface="Arial" charset="0"/>
                <a:ea typeface="Times New Roman" charset="0"/>
              </a:rPr>
              <a:t>• Conclusions -should follow logically, summarising key findings and issues. </a:t>
            </a:r>
            <a:endParaRPr lang="en-GB" sz="1200" dirty="0" smtClean="0">
              <a:effectLst/>
              <a:latin typeface="Arial" charset="0"/>
              <a:ea typeface="Times New Roman" charset="0"/>
            </a:endParaRPr>
          </a:p>
          <a:p>
            <a:pPr marL="457200">
              <a:spcAft>
                <a:spcPts val="0"/>
              </a:spcAft>
              <a:tabLst>
                <a:tab pos="900430" algn="l"/>
                <a:tab pos="457200" algn="l"/>
              </a:tabLst>
            </a:pPr>
            <a:r>
              <a:rPr lang="en-GB" sz="1400" dirty="0" smtClean="0">
                <a:effectLst/>
                <a:latin typeface="Arial" charset="0"/>
                <a:ea typeface="Times New Roman" charset="0"/>
              </a:rPr>
              <a:t> </a:t>
            </a:r>
            <a:endParaRPr lang="en-GB" sz="1200" dirty="0" smtClean="0">
              <a:effectLst/>
              <a:latin typeface="Arial" charset="0"/>
              <a:ea typeface="Times New Roman" charset="0"/>
            </a:endParaRPr>
          </a:p>
          <a:p>
            <a:pPr marL="457200">
              <a:spcAft>
                <a:spcPts val="0"/>
              </a:spcAft>
              <a:tabLst>
                <a:tab pos="900430" algn="l"/>
                <a:tab pos="457200" algn="l"/>
              </a:tabLst>
            </a:pPr>
            <a:r>
              <a:rPr lang="en-GB" sz="1400" dirty="0" smtClean="0">
                <a:effectLst/>
                <a:latin typeface="Arial" charset="0"/>
                <a:ea typeface="Times New Roman" charset="0"/>
              </a:rPr>
              <a:t>• Recommendations -should lead on from findings and conclusions. They should be succinct and focused on practical suggestions for action to be taken because of the report. </a:t>
            </a:r>
            <a:endParaRPr lang="en-GB" sz="1200" dirty="0" smtClean="0">
              <a:effectLst/>
              <a:latin typeface="Arial" charset="0"/>
              <a:ea typeface="Times New Roman" charset="0"/>
            </a:endParaRPr>
          </a:p>
          <a:p>
            <a:pPr marL="457200">
              <a:spcAft>
                <a:spcPts val="0"/>
              </a:spcAft>
              <a:tabLst>
                <a:tab pos="900430" algn="l"/>
                <a:tab pos="457200" algn="l"/>
              </a:tabLst>
            </a:pPr>
            <a:r>
              <a:rPr lang="en-GB" sz="1400" dirty="0" smtClean="0">
                <a:effectLst/>
                <a:latin typeface="Arial" charset="0"/>
                <a:ea typeface="Times New Roman" charset="0"/>
              </a:rPr>
              <a:t> </a:t>
            </a:r>
            <a:endParaRPr lang="en-GB" sz="1200" dirty="0" smtClean="0">
              <a:effectLst/>
              <a:latin typeface="Arial" charset="0"/>
              <a:ea typeface="Times New Roman" charset="0"/>
            </a:endParaRPr>
          </a:p>
          <a:p>
            <a:pPr marL="457200">
              <a:spcAft>
                <a:spcPts val="0"/>
              </a:spcAft>
              <a:tabLst>
                <a:tab pos="900430" algn="l"/>
                <a:tab pos="457200" algn="l"/>
              </a:tabLst>
            </a:pPr>
            <a:r>
              <a:rPr lang="en-GB" sz="1400" dirty="0" smtClean="0">
                <a:effectLst/>
                <a:latin typeface="Arial" charset="0"/>
                <a:ea typeface="Times New Roman" charset="0"/>
              </a:rPr>
              <a:t>• References/Bibliography </a:t>
            </a:r>
            <a:endParaRPr lang="en-GB" sz="1200" dirty="0" smtClean="0">
              <a:effectLst/>
              <a:latin typeface="Arial" charset="0"/>
              <a:ea typeface="Times New Roman" charset="0"/>
            </a:endParaRPr>
          </a:p>
          <a:p>
            <a:pPr marL="457200">
              <a:spcAft>
                <a:spcPts val="0"/>
              </a:spcAft>
              <a:tabLst>
                <a:tab pos="900430" algn="l"/>
                <a:tab pos="457200" algn="l"/>
              </a:tabLst>
            </a:pPr>
            <a:r>
              <a:rPr lang="en-GB" sz="1400" dirty="0" smtClean="0">
                <a:effectLst/>
                <a:latin typeface="Arial" charset="0"/>
                <a:ea typeface="Times New Roman" charset="0"/>
              </a:rPr>
              <a:t> </a:t>
            </a:r>
            <a:endParaRPr lang="en-GB" sz="1200" dirty="0" smtClean="0">
              <a:effectLst/>
              <a:latin typeface="Arial" charset="0"/>
              <a:ea typeface="Times New Roman" charset="0"/>
            </a:endParaRPr>
          </a:p>
          <a:p>
            <a:pPr marL="457200">
              <a:spcAft>
                <a:spcPts val="0"/>
              </a:spcAft>
              <a:tabLst>
                <a:tab pos="900430" algn="l"/>
                <a:tab pos="457200" algn="l"/>
              </a:tabLst>
            </a:pPr>
            <a:r>
              <a:rPr lang="en-GB" sz="1400" dirty="0" smtClean="0">
                <a:effectLst/>
                <a:latin typeface="Arial" charset="0"/>
                <a:ea typeface="Times New Roman" charset="0"/>
              </a:rPr>
              <a:t>• Appendices - any technical information or documents that it would be inappropriate to include in the main body of the report. These might include a copy of a questionnaire or survey used, a summary of survey responses, any publicity material used, a list of groups/organizations contacted as part of the profile.</a:t>
            </a:r>
            <a:endParaRPr lang="en-GB" sz="1200" dirty="0">
              <a:effectLst/>
              <a:latin typeface="Arial" charset="0"/>
              <a:ea typeface="Times New Roman" charset="0"/>
            </a:endParaRPr>
          </a:p>
        </p:txBody>
      </p:sp>
    </p:spTree>
    <p:extLst>
      <p:ext uri="{BB962C8B-B14F-4D97-AF65-F5344CB8AC3E}">
        <p14:creationId xmlns:p14="http://schemas.microsoft.com/office/powerpoint/2010/main" val="1854094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170</Words>
  <Application>Microsoft Macintosh PowerPoint</Application>
  <PresentationFormat>Widescreen</PresentationFormat>
  <Paragraphs>52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Calibri Light</vt:lpstr>
      <vt:lpstr>Symbol</vt:lpstr>
      <vt:lpstr>Times New Roman</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Lucie Hutson</dc:creator>
  <cp:lastModifiedBy>Lucie Hutson</cp:lastModifiedBy>
  <cp:revision>4</cp:revision>
  <dcterms:created xsi:type="dcterms:W3CDTF">2018-09-24T12:50:32Z</dcterms:created>
  <dcterms:modified xsi:type="dcterms:W3CDTF">2018-09-24T13:21:34Z</dcterms:modified>
</cp:coreProperties>
</file>