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81" r:id="rId3"/>
    <p:sldId id="257" r:id="rId4"/>
    <p:sldId id="261" r:id="rId5"/>
    <p:sldId id="282" r:id="rId6"/>
    <p:sldId id="283" r:id="rId7"/>
    <p:sldId id="284" r:id="rId8"/>
    <p:sldId id="285" r:id="rId9"/>
    <p:sldId id="286" r:id="rId10"/>
    <p:sldId id="325" r:id="rId11"/>
    <p:sldId id="264" r:id="rId12"/>
    <p:sldId id="331" r:id="rId13"/>
    <p:sldId id="287" r:id="rId14"/>
    <p:sldId id="289" r:id="rId15"/>
    <p:sldId id="294" r:id="rId16"/>
    <p:sldId id="330" r:id="rId17"/>
    <p:sldId id="316" r:id="rId18"/>
    <p:sldId id="332" r:id="rId19"/>
    <p:sldId id="328" r:id="rId20"/>
    <p:sldId id="318" r:id="rId21"/>
    <p:sldId id="319" r:id="rId22"/>
    <p:sldId id="323" r:id="rId23"/>
    <p:sldId id="307" r:id="rId24"/>
    <p:sldId id="329"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ham Bright" initials="GB" lastIdx="1" clrIdx="0">
    <p:extLst>
      <p:ext uri="{19B8F6BF-5375-455C-9EA6-DF929625EA0E}">
        <p15:presenceInfo xmlns:p15="http://schemas.microsoft.com/office/powerpoint/2012/main" userId="33696f824a408b9f" providerId="Windows Live"/>
      </p:ext>
    </p:extLst>
  </p:cmAuthor>
  <p:cmAuthor id="2" name="Robin Smith" initials="RS"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0T14:08:26.833"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7-08-31T12:38:48.075" idx="1">
    <p:pos x="5604" y="4141"/>
    <p:text>Alternative Placement /  Alternative Practice Agency
Students undertake work with two different agencies during their time on the course that are contrasting to work in the main agency.</p:text>
    <p:extLst>
      <p:ext uri="{C676402C-5697-4E1C-873F-D02D1690AC5C}">
        <p15:threadingInfo xmlns:p15="http://schemas.microsoft.com/office/powerpoint/2012/main" timeZoneBias="-60"/>
      </p:ext>
    </p:extLst>
  </p:cm>
  <p:cm authorId="2" dt="2017-08-31T12:45:35.382" idx="2">
    <p:pos x="10" y="10"/>
    <p:text>Assessment Documents
Line Managers, Practice Tutors and students all complete assessments on the student’s progress at Christmas and end of year.</p:text>
    <p:extLst>
      <p:ext uri="{C676402C-5697-4E1C-873F-D02D1690AC5C}">
        <p15:threadingInfo xmlns:p15="http://schemas.microsoft.com/office/powerpoint/2012/main" timeZoneBias="-60"/>
      </p:ext>
    </p:extLst>
  </p:cm>
  <p:cm authorId="2" dt="2017-08-31T12:46:03.866" idx="3">
    <p:pos x="146" y="146"/>
    <p:text>Competences
The skills, knowledge and understanding needed for professional work are divided into six areas of competence.</p:text>
    <p:extLst>
      <p:ext uri="{C676402C-5697-4E1C-873F-D02D1690AC5C}">
        <p15:threadingInfo xmlns:p15="http://schemas.microsoft.com/office/powerpoint/2012/main" timeZoneBias="-60"/>
      </p:ext>
    </p:extLst>
  </p:cm>
  <p:cm authorId="2" dt="2017-08-31T12:46:12.648" idx="4">
    <p:pos x="282" y="282"/>
    <p:text>Competence Elements
Specific skills are highlighted through the use of competence elements (a,b,c, etc) which students are required to demonstrate.</p:text>
    <p:extLst>
      <p:ext uri="{C676402C-5697-4E1C-873F-D02D1690AC5C}">
        <p15:threadingInfo xmlns:p15="http://schemas.microsoft.com/office/powerpoint/2012/main" timeZoneBias="-60"/>
      </p:ext>
    </p:extLst>
  </p:cm>
  <p:cm authorId="2" dt="2017-08-31T12:46:20.863" idx="5">
    <p:pos x="418" y="418"/>
    <p:text>Directed Tasks
Specific professional tasks which students write as part of their agency and academic work.</p:text>
    <p:extLst>
      <p:ext uri="{C676402C-5697-4E1C-873F-D02D1690AC5C}">
        <p15:threadingInfo xmlns:p15="http://schemas.microsoft.com/office/powerpoint/2012/main" timeZoneBias="-60"/>
      </p:ext>
    </p:extLst>
  </p:cm>
  <p:cm authorId="2" dt="2017-08-31T12:46:35.601" idx="6">
    <p:pos x="554" y="554"/>
    <p:text>End of Year Assessment
The Professional Practice assessment submitted in May.</p:text>
    <p:extLst>
      <p:ext uri="{C676402C-5697-4E1C-873F-D02D1690AC5C}">
        <p15:threadingInfo xmlns:p15="http://schemas.microsoft.com/office/powerpoint/2012/main" timeZoneBias="-60"/>
      </p:ext>
    </p:extLst>
  </p:cm>
  <p:cm authorId="2" dt="2017-08-31T12:46:43.182" idx="7">
    <p:pos x="690" y="690"/>
    <p:text>Evidence of Practice
Materials which the student collects and submits to demonstrate their professional and ministerial skills.</p:text>
    <p:extLst>
      <p:ext uri="{C676402C-5697-4E1C-873F-D02D1690AC5C}">
        <p15:threadingInfo xmlns:p15="http://schemas.microsoft.com/office/powerpoint/2012/main" timeZoneBias="-60"/>
      </p:ext>
    </p:extLst>
  </p:cm>
  <p:cm authorId="2" dt="2017-08-31T12:46:51.777" idx="8">
    <p:pos x="826" y="826"/>
    <p:text>Professional Formation Group
Small groups which meet to discuss practice and help develop students’ understanding and skills.</p:text>
    <p:extLst>
      <p:ext uri="{C676402C-5697-4E1C-873F-D02D1690AC5C}">
        <p15:threadingInfo xmlns:p15="http://schemas.microsoft.com/office/powerpoint/2012/main" timeZoneBias="-60"/>
      </p:ext>
    </p:extLst>
  </p:cm>
  <p:cm authorId="2" dt="2017-08-31T12:46:59.094" idx="9">
    <p:pos x="962" y="962"/>
    <p:text>Main Agency Line Manager
The person in the main agency who oversees the students work in the agency and meets regularly with them to discuss this.</p:text>
    <p:extLst>
      <p:ext uri="{C676402C-5697-4E1C-873F-D02D1690AC5C}">
        <p15:threadingInfo xmlns:p15="http://schemas.microsoft.com/office/powerpoint/2012/main" timeZoneBias="-60"/>
      </p:ext>
    </p:extLst>
  </p:cm>
  <p:cm authorId="2" dt="2017-08-31T12:47:07.480" idx="10">
    <p:pos x="1098" y="1098"/>
    <p:text>Main Placement / 
Main Practice Agency
The church or organisation in which the student undertakes the majority of their practice during the course.</p:text>
    <p:extLst>
      <p:ext uri="{C676402C-5697-4E1C-873F-D02D1690AC5C}">
        <p15:threadingInfo xmlns:p15="http://schemas.microsoft.com/office/powerpoint/2012/main" timeZoneBias="-60"/>
      </p:ext>
    </p:extLst>
  </p:cm>
  <p:cm authorId="2" dt="2017-08-31T12:47:14.365" idx="11">
    <p:pos x="1234" y="1234"/>
    <p:text>Mid-Year Assessment 
The Practice submission in December.</p:text>
    <p:extLst>
      <p:ext uri="{C676402C-5697-4E1C-873F-D02D1690AC5C}">
        <p15:threadingInfo xmlns:p15="http://schemas.microsoft.com/office/powerpoint/2012/main" timeZoneBias="-60"/>
      </p:ext>
    </p:extLst>
  </p:cm>
  <p:cm authorId="2" dt="2017-08-31T12:47:23.130" idx="12">
    <p:pos x="1370" y="1370"/>
    <p:text>MyCYM
CYM’s virtual learning environment (VLE), which can be accessed at www.mycym.info.</p:text>
    <p:extLst>
      <p:ext uri="{C676402C-5697-4E1C-873F-D02D1690AC5C}">
        <p15:threadingInfo xmlns:p15="http://schemas.microsoft.com/office/powerpoint/2012/main" timeZoneBias="-60"/>
      </p:ext>
    </p:extLst>
  </p:cm>
  <p:cm authorId="2" dt="2017-08-31T12:47:30.498" idx="13">
    <p:pos x="1506" y="1506"/>
    <p:text>Observation
Sessions in which the student’s work is observed and a report written on their practice.</p:text>
    <p:extLst>
      <p:ext uri="{C676402C-5697-4E1C-873F-D02D1690AC5C}">
        <p15:threadingInfo xmlns:p15="http://schemas.microsoft.com/office/powerpoint/2012/main" timeZoneBias="-60"/>
      </p:ext>
    </p:extLst>
  </p:cm>
  <p:cm authorId="2" dt="2017-08-31T12:47:38.875" idx="14">
    <p:pos x="1642" y="1642"/>
    <p:text>Parity 
Academic process whereby CYM ensures marking across all PTs is standardised and reflecting marking criteria.  PTs are required to attend two parity meetings per year: Christmas parity and end of year parity.</p:text>
    <p:extLst>
      <p:ext uri="{C676402C-5697-4E1C-873F-D02D1690AC5C}">
        <p15:threadingInfo xmlns:p15="http://schemas.microsoft.com/office/powerpoint/2012/main" timeZoneBias="-60"/>
      </p:ext>
    </p:extLst>
  </p:cm>
  <p:cm authorId="2" dt="2017-08-31T12:47:45.631" idx="15">
    <p:pos x="1778" y="1778"/>
    <p:text>Portfolio / Practice Portfolio
Professional Practice Assessment – a collection of work and assessments relating to the student’s practice in their placement, submitted termly for each competence.</p:text>
    <p:extLst>
      <p:ext uri="{C676402C-5697-4E1C-873F-D02D1690AC5C}">
        <p15:threadingInfo xmlns:p15="http://schemas.microsoft.com/office/powerpoint/2012/main" timeZoneBias="-60"/>
      </p:ext>
    </p:extLst>
  </p:cm>
  <p:cm authorId="2" dt="2017-08-31T12:48:35.745" idx="16">
    <p:pos x="1914" y="1914"/>
    <p:text>Practice Tutor / PT
A qualified and experienced professional who meets with the student regularly to assist them in their learning and professional development.</p:text>
    <p:extLst>
      <p:ext uri="{C676402C-5697-4E1C-873F-D02D1690AC5C}">
        <p15:threadingInfo xmlns:p15="http://schemas.microsoft.com/office/powerpoint/2012/main" timeZoneBias="-60"/>
      </p:ext>
    </p:extLst>
  </p:cm>
  <p:cm authorId="2" dt="2017-08-31T12:48:43.089" idx="17">
    <p:pos x="2050" y="2050"/>
    <p:text>Reflective Journals
Reflective, analytical pieces of work in which students demonstrate their competence and pull together their reflection on practice, reading and theology.</p:text>
    <p:extLst>
      <p:ext uri="{C676402C-5697-4E1C-873F-D02D1690AC5C}">
        <p15:threadingInfo xmlns:p15="http://schemas.microsoft.com/office/powerpoint/2012/main" timeZoneBias="-60"/>
      </p:ext>
    </p:extLst>
  </p:cm>
  <p:cm authorId="2" dt="2017-08-31T12:48:49.961" idx="18">
    <p:pos x="2186" y="2186"/>
    <p:text>Three-Way Meetings
Meetings between the student, the Line Manager and the Practice Tutor to monitor progress and explore issues.</p:text>
    <p:extLst>
      <p:ext uri="{C676402C-5697-4E1C-873F-D02D1690AC5C}">
        <p15:threadingInfo xmlns:p15="http://schemas.microsoft.com/office/powerpoint/2012/main" timeZoneBias="-60"/>
      </p:ext>
    </p:extLst>
  </p:cm>
  <p:cm authorId="2" dt="2017-08-31T12:48:58.616" idx="19">
    <p:pos x="2322" y="2322"/>
    <p:text>Year Tutor
MCYM Staff member responsible for all students in a particular year group. Often the first point of support for a student.</p:text>
    <p:extLst>
      <p:ext uri="{C676402C-5697-4E1C-873F-D02D1690AC5C}">
        <p15:threadingInfo xmlns:p15="http://schemas.microsoft.com/office/powerpoint/2012/main" timeZoneBias="-60"/>
      </p:ext>
    </p:extLst>
  </p:cm>
</p:cmLst>
</file>

<file path=ppt/diagrams/_rels/data2.xml.rels><?xml version="1.0" encoding="UTF-8" standalone="yes"?>
<Relationships xmlns="http://schemas.openxmlformats.org/package/2006/relationships"><Relationship Id="rId1" Type="http://schemas.openxmlformats.org/officeDocument/2006/relationships/image" Target="../media/image24.jpg"/></Relationships>
</file>

<file path=ppt/diagrams/_rels/drawing2.xml.rels><?xml version="1.0" encoding="UTF-8" standalone="yes"?>
<Relationships xmlns="http://schemas.openxmlformats.org/package/2006/relationships"><Relationship Id="rId1" Type="http://schemas.openxmlformats.org/officeDocument/2006/relationships/image" Target="../media/image24.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5AC07-4EE2-4307-A3BF-52D98E7DA3A3}" type="doc">
      <dgm:prSet loTypeId="urn:microsoft.com/office/officeart/2008/layout/LinedList" loCatId="list" qsTypeId="urn:microsoft.com/office/officeart/2005/8/quickstyle/simple1" qsCatId="simple" csTypeId="urn:microsoft.com/office/officeart/2005/8/colors/colorful2" csCatId="colorful" phldr="1"/>
      <dgm:spPr/>
    </dgm:pt>
    <dgm:pt modelId="{EDBADDAF-59D2-4043-AD23-FC2E82ED92FB}">
      <dgm:prSet phldrT="[Text]"/>
      <dgm:spPr/>
      <dgm:t>
        <a:bodyPr/>
        <a:lstStyle/>
        <a:p>
          <a:r>
            <a:rPr lang="en-GB" dirty="0"/>
            <a:t>Theory</a:t>
          </a:r>
        </a:p>
      </dgm:t>
    </dgm:pt>
    <dgm:pt modelId="{E372466C-52D6-4622-A0C6-8044B8489D5A}" type="parTrans" cxnId="{4F6DE3F0-2A3B-4803-8C3B-293380BB82F3}">
      <dgm:prSet/>
      <dgm:spPr/>
      <dgm:t>
        <a:bodyPr/>
        <a:lstStyle/>
        <a:p>
          <a:endParaRPr lang="en-GB"/>
        </a:p>
      </dgm:t>
    </dgm:pt>
    <dgm:pt modelId="{D1D3E1D1-EB4D-4935-848E-69ACEEB33AE4}" type="sibTrans" cxnId="{4F6DE3F0-2A3B-4803-8C3B-293380BB82F3}">
      <dgm:prSet/>
      <dgm:spPr/>
      <dgm:t>
        <a:bodyPr/>
        <a:lstStyle/>
        <a:p>
          <a:endParaRPr lang="en-GB"/>
        </a:p>
      </dgm:t>
    </dgm:pt>
    <dgm:pt modelId="{6E2E37F1-A674-429F-B71C-FD1B85195525}">
      <dgm:prSet phldrT="[Text]"/>
      <dgm:spPr/>
      <dgm:t>
        <a:bodyPr/>
        <a:lstStyle/>
        <a:p>
          <a:r>
            <a:rPr lang="en-GB" dirty="0"/>
            <a:t>Theology</a:t>
          </a:r>
        </a:p>
      </dgm:t>
    </dgm:pt>
    <dgm:pt modelId="{CA283DDB-ECB9-46D9-964A-3DDC79323BFF}" type="parTrans" cxnId="{EEB43ACD-F9C0-41A6-A749-7E15399729B5}">
      <dgm:prSet/>
      <dgm:spPr/>
      <dgm:t>
        <a:bodyPr/>
        <a:lstStyle/>
        <a:p>
          <a:endParaRPr lang="en-GB"/>
        </a:p>
      </dgm:t>
    </dgm:pt>
    <dgm:pt modelId="{394D8879-B360-4177-B123-3E94E7DE05A9}" type="sibTrans" cxnId="{EEB43ACD-F9C0-41A6-A749-7E15399729B5}">
      <dgm:prSet/>
      <dgm:spPr/>
      <dgm:t>
        <a:bodyPr/>
        <a:lstStyle/>
        <a:p>
          <a:endParaRPr lang="en-GB"/>
        </a:p>
      </dgm:t>
    </dgm:pt>
    <dgm:pt modelId="{01A9DD50-6719-4EEA-B262-879BB5C0973A}">
      <dgm:prSet/>
      <dgm:spPr/>
      <dgm:t>
        <a:bodyPr/>
        <a:lstStyle/>
        <a:p>
          <a:r>
            <a:rPr lang="en-GB" dirty="0"/>
            <a:t>Reflection</a:t>
          </a:r>
        </a:p>
      </dgm:t>
    </dgm:pt>
    <dgm:pt modelId="{F34DBB92-8FD7-48F9-BC91-9F6BC40E4821}" type="parTrans" cxnId="{60F3924F-2BC4-466F-9DCF-56594913D358}">
      <dgm:prSet/>
      <dgm:spPr/>
      <dgm:t>
        <a:bodyPr/>
        <a:lstStyle/>
        <a:p>
          <a:endParaRPr lang="en-GB"/>
        </a:p>
      </dgm:t>
    </dgm:pt>
    <dgm:pt modelId="{2A717168-A6A5-4FC7-8015-32A2EF6106AF}" type="sibTrans" cxnId="{60F3924F-2BC4-466F-9DCF-56594913D358}">
      <dgm:prSet/>
      <dgm:spPr/>
      <dgm:t>
        <a:bodyPr/>
        <a:lstStyle/>
        <a:p>
          <a:endParaRPr lang="en-GB"/>
        </a:p>
      </dgm:t>
    </dgm:pt>
    <dgm:pt modelId="{CE3BED40-C7B3-4170-9AFA-B6ABBF28D826}">
      <dgm:prSet/>
      <dgm:spPr/>
      <dgm:t>
        <a:bodyPr/>
        <a:lstStyle/>
        <a:p>
          <a:r>
            <a:rPr lang="en-GB" b="1" dirty="0"/>
            <a:t>Praxis</a:t>
          </a:r>
        </a:p>
      </dgm:t>
    </dgm:pt>
    <dgm:pt modelId="{DE5DE73B-FA45-4EE8-A03E-13A5A4BD1207}" type="parTrans" cxnId="{22227143-EE31-4BCE-9CA2-EC70804D973E}">
      <dgm:prSet/>
      <dgm:spPr/>
      <dgm:t>
        <a:bodyPr/>
        <a:lstStyle/>
        <a:p>
          <a:endParaRPr lang="en-GB"/>
        </a:p>
      </dgm:t>
    </dgm:pt>
    <dgm:pt modelId="{88ACC934-D8D9-4803-B160-5C353FBD054E}" type="sibTrans" cxnId="{22227143-EE31-4BCE-9CA2-EC70804D973E}">
      <dgm:prSet/>
      <dgm:spPr/>
      <dgm:t>
        <a:bodyPr/>
        <a:lstStyle/>
        <a:p>
          <a:endParaRPr lang="en-GB"/>
        </a:p>
      </dgm:t>
    </dgm:pt>
    <dgm:pt modelId="{D918831E-3BF1-45C6-A627-DDB90352042A}">
      <dgm:prSet phldrT="[Text]"/>
      <dgm:spPr/>
      <dgm:t>
        <a:bodyPr/>
        <a:lstStyle/>
        <a:p>
          <a:r>
            <a:rPr lang="en-GB" dirty="0"/>
            <a:t>Action</a:t>
          </a:r>
        </a:p>
      </dgm:t>
    </dgm:pt>
    <dgm:pt modelId="{69D74925-D310-4017-928C-6A2DD399E667}" type="parTrans" cxnId="{10C634F8-FFAD-4D7E-AE16-5D64A38C3D25}">
      <dgm:prSet/>
      <dgm:spPr/>
      <dgm:t>
        <a:bodyPr/>
        <a:lstStyle/>
        <a:p>
          <a:endParaRPr lang="en-GB"/>
        </a:p>
      </dgm:t>
    </dgm:pt>
    <dgm:pt modelId="{891FCB17-F68F-42FC-A45A-BB44A54241C0}" type="sibTrans" cxnId="{10C634F8-FFAD-4D7E-AE16-5D64A38C3D25}">
      <dgm:prSet/>
      <dgm:spPr/>
      <dgm:t>
        <a:bodyPr/>
        <a:lstStyle/>
        <a:p>
          <a:endParaRPr lang="en-GB"/>
        </a:p>
      </dgm:t>
    </dgm:pt>
    <dgm:pt modelId="{379DD0D2-0462-48F3-9E2C-99DA8E8ADBA7}" type="pres">
      <dgm:prSet presAssocID="{FC05AC07-4EE2-4307-A3BF-52D98E7DA3A3}" presName="vert0" presStyleCnt="0">
        <dgm:presLayoutVars>
          <dgm:dir/>
          <dgm:animOne val="branch"/>
          <dgm:animLvl val="lvl"/>
        </dgm:presLayoutVars>
      </dgm:prSet>
      <dgm:spPr/>
    </dgm:pt>
    <dgm:pt modelId="{8965F816-6696-4E0F-B7E6-A69182EBA83C}" type="pres">
      <dgm:prSet presAssocID="{EDBADDAF-59D2-4043-AD23-FC2E82ED92FB}" presName="thickLine" presStyleLbl="alignNode1" presStyleIdx="0" presStyleCnt="5"/>
      <dgm:spPr/>
    </dgm:pt>
    <dgm:pt modelId="{AFADA34F-B3B8-4FCA-A235-2E22A8B80688}" type="pres">
      <dgm:prSet presAssocID="{EDBADDAF-59D2-4043-AD23-FC2E82ED92FB}" presName="horz1" presStyleCnt="0"/>
      <dgm:spPr/>
    </dgm:pt>
    <dgm:pt modelId="{38DB5702-A20B-4E6A-854B-B7F79F43F2CA}" type="pres">
      <dgm:prSet presAssocID="{EDBADDAF-59D2-4043-AD23-FC2E82ED92FB}" presName="tx1" presStyleLbl="revTx" presStyleIdx="0" presStyleCnt="5"/>
      <dgm:spPr/>
    </dgm:pt>
    <dgm:pt modelId="{C0949512-45F4-40D4-8041-84DDF378C368}" type="pres">
      <dgm:prSet presAssocID="{EDBADDAF-59D2-4043-AD23-FC2E82ED92FB}" presName="vert1" presStyleCnt="0"/>
      <dgm:spPr/>
    </dgm:pt>
    <dgm:pt modelId="{237D0039-AE15-4DA5-BDFC-7140E5386D6E}" type="pres">
      <dgm:prSet presAssocID="{6E2E37F1-A674-429F-B71C-FD1B85195525}" presName="thickLine" presStyleLbl="alignNode1" presStyleIdx="1" presStyleCnt="5"/>
      <dgm:spPr/>
    </dgm:pt>
    <dgm:pt modelId="{5A4CB223-E5D9-4A8E-B696-05F11F2DD7E0}" type="pres">
      <dgm:prSet presAssocID="{6E2E37F1-A674-429F-B71C-FD1B85195525}" presName="horz1" presStyleCnt="0"/>
      <dgm:spPr/>
    </dgm:pt>
    <dgm:pt modelId="{419A2287-4A24-458E-815B-D2FFB4E4B8AA}" type="pres">
      <dgm:prSet presAssocID="{6E2E37F1-A674-429F-B71C-FD1B85195525}" presName="tx1" presStyleLbl="revTx" presStyleIdx="1" presStyleCnt="5"/>
      <dgm:spPr/>
    </dgm:pt>
    <dgm:pt modelId="{D88C1BF9-9AEC-4CBA-B551-BABB8B7479E2}" type="pres">
      <dgm:prSet presAssocID="{6E2E37F1-A674-429F-B71C-FD1B85195525}" presName="vert1" presStyleCnt="0"/>
      <dgm:spPr/>
    </dgm:pt>
    <dgm:pt modelId="{7B804BF5-F8C4-49B0-8DA7-2D842F769245}" type="pres">
      <dgm:prSet presAssocID="{D918831E-3BF1-45C6-A627-DDB90352042A}" presName="thickLine" presStyleLbl="alignNode1" presStyleIdx="2" presStyleCnt="5"/>
      <dgm:spPr/>
    </dgm:pt>
    <dgm:pt modelId="{8DBE04F9-73EC-4571-B99B-C0672C94B5FF}" type="pres">
      <dgm:prSet presAssocID="{D918831E-3BF1-45C6-A627-DDB90352042A}" presName="horz1" presStyleCnt="0"/>
      <dgm:spPr/>
    </dgm:pt>
    <dgm:pt modelId="{53DB9B51-11D9-474A-88E1-C0D66C92335D}" type="pres">
      <dgm:prSet presAssocID="{D918831E-3BF1-45C6-A627-DDB90352042A}" presName="tx1" presStyleLbl="revTx" presStyleIdx="2" presStyleCnt="5"/>
      <dgm:spPr/>
    </dgm:pt>
    <dgm:pt modelId="{3D01DB9A-F7F8-4546-98AA-30664D3D19C8}" type="pres">
      <dgm:prSet presAssocID="{D918831E-3BF1-45C6-A627-DDB90352042A}" presName="vert1" presStyleCnt="0"/>
      <dgm:spPr/>
    </dgm:pt>
    <dgm:pt modelId="{77158BE2-3D4D-4EB1-9FAF-405E9388401B}" type="pres">
      <dgm:prSet presAssocID="{01A9DD50-6719-4EEA-B262-879BB5C0973A}" presName="thickLine" presStyleLbl="alignNode1" presStyleIdx="3" presStyleCnt="5"/>
      <dgm:spPr/>
    </dgm:pt>
    <dgm:pt modelId="{A7A39E72-222E-424D-94E6-8CAFD4B32703}" type="pres">
      <dgm:prSet presAssocID="{01A9DD50-6719-4EEA-B262-879BB5C0973A}" presName="horz1" presStyleCnt="0"/>
      <dgm:spPr/>
    </dgm:pt>
    <dgm:pt modelId="{2C3B9168-23C7-4850-9F98-77A45D48F3C3}" type="pres">
      <dgm:prSet presAssocID="{01A9DD50-6719-4EEA-B262-879BB5C0973A}" presName="tx1" presStyleLbl="revTx" presStyleIdx="3" presStyleCnt="5"/>
      <dgm:spPr/>
    </dgm:pt>
    <dgm:pt modelId="{3CCEB261-5537-4775-A5EB-A72D2B4CB055}" type="pres">
      <dgm:prSet presAssocID="{01A9DD50-6719-4EEA-B262-879BB5C0973A}" presName="vert1" presStyleCnt="0"/>
      <dgm:spPr/>
    </dgm:pt>
    <dgm:pt modelId="{6B268045-5CB8-4DA5-B904-EABDEAB52D3D}" type="pres">
      <dgm:prSet presAssocID="{CE3BED40-C7B3-4170-9AFA-B6ABBF28D826}" presName="thickLine" presStyleLbl="alignNode1" presStyleIdx="4" presStyleCnt="5"/>
      <dgm:spPr/>
    </dgm:pt>
    <dgm:pt modelId="{3EE1AC69-872B-4D77-B0DA-F48EB3F58D19}" type="pres">
      <dgm:prSet presAssocID="{CE3BED40-C7B3-4170-9AFA-B6ABBF28D826}" presName="horz1" presStyleCnt="0"/>
      <dgm:spPr/>
    </dgm:pt>
    <dgm:pt modelId="{30D298FF-31F4-4587-BD2C-A8761C16C7DD}" type="pres">
      <dgm:prSet presAssocID="{CE3BED40-C7B3-4170-9AFA-B6ABBF28D826}" presName="tx1" presStyleLbl="revTx" presStyleIdx="4" presStyleCnt="5"/>
      <dgm:spPr/>
    </dgm:pt>
    <dgm:pt modelId="{4E6693AA-F724-4D1D-81CD-A5BDA7C3F9BE}" type="pres">
      <dgm:prSet presAssocID="{CE3BED40-C7B3-4170-9AFA-B6ABBF28D826}" presName="vert1" presStyleCnt="0"/>
      <dgm:spPr/>
    </dgm:pt>
  </dgm:ptLst>
  <dgm:cxnLst>
    <dgm:cxn modelId="{424CAD38-B756-4D0A-A297-8A03A2D00715}" type="presOf" srcId="{FC05AC07-4EE2-4307-A3BF-52D98E7DA3A3}" destId="{379DD0D2-0462-48F3-9E2C-99DA8E8ADBA7}" srcOrd="0" destOrd="0" presId="urn:microsoft.com/office/officeart/2008/layout/LinedList"/>
    <dgm:cxn modelId="{B0633F63-2423-4660-A3DE-59E789235A96}" type="presOf" srcId="{01A9DD50-6719-4EEA-B262-879BB5C0973A}" destId="{2C3B9168-23C7-4850-9F98-77A45D48F3C3}" srcOrd="0" destOrd="0" presId="urn:microsoft.com/office/officeart/2008/layout/LinedList"/>
    <dgm:cxn modelId="{22227143-EE31-4BCE-9CA2-EC70804D973E}" srcId="{FC05AC07-4EE2-4307-A3BF-52D98E7DA3A3}" destId="{CE3BED40-C7B3-4170-9AFA-B6ABBF28D826}" srcOrd="4" destOrd="0" parTransId="{DE5DE73B-FA45-4EE8-A03E-13A5A4BD1207}" sibTransId="{88ACC934-D8D9-4803-B160-5C353FBD054E}"/>
    <dgm:cxn modelId="{B623E36B-5CB5-45A4-A4B6-187B3F708A75}" type="presOf" srcId="{EDBADDAF-59D2-4043-AD23-FC2E82ED92FB}" destId="{38DB5702-A20B-4E6A-854B-B7F79F43F2CA}" srcOrd="0" destOrd="0" presId="urn:microsoft.com/office/officeart/2008/layout/LinedList"/>
    <dgm:cxn modelId="{60F3924F-2BC4-466F-9DCF-56594913D358}" srcId="{FC05AC07-4EE2-4307-A3BF-52D98E7DA3A3}" destId="{01A9DD50-6719-4EEA-B262-879BB5C0973A}" srcOrd="3" destOrd="0" parTransId="{F34DBB92-8FD7-48F9-BC91-9F6BC40E4821}" sibTransId="{2A717168-A6A5-4FC7-8015-32A2EF6106AF}"/>
    <dgm:cxn modelId="{AF2CA289-1551-4BAE-919A-5BC84CA4F13D}" type="presOf" srcId="{D918831E-3BF1-45C6-A627-DDB90352042A}" destId="{53DB9B51-11D9-474A-88E1-C0D66C92335D}" srcOrd="0" destOrd="0" presId="urn:microsoft.com/office/officeart/2008/layout/LinedList"/>
    <dgm:cxn modelId="{EEB43ACD-F9C0-41A6-A749-7E15399729B5}" srcId="{FC05AC07-4EE2-4307-A3BF-52D98E7DA3A3}" destId="{6E2E37F1-A674-429F-B71C-FD1B85195525}" srcOrd="1" destOrd="0" parTransId="{CA283DDB-ECB9-46D9-964A-3DDC79323BFF}" sibTransId="{394D8879-B360-4177-B123-3E94E7DE05A9}"/>
    <dgm:cxn modelId="{8DBB30CE-A901-4606-8D62-070A04DA7070}" type="presOf" srcId="{6E2E37F1-A674-429F-B71C-FD1B85195525}" destId="{419A2287-4A24-458E-815B-D2FFB4E4B8AA}" srcOrd="0" destOrd="0" presId="urn:microsoft.com/office/officeart/2008/layout/LinedList"/>
    <dgm:cxn modelId="{4F6DE3F0-2A3B-4803-8C3B-293380BB82F3}" srcId="{FC05AC07-4EE2-4307-A3BF-52D98E7DA3A3}" destId="{EDBADDAF-59D2-4043-AD23-FC2E82ED92FB}" srcOrd="0" destOrd="0" parTransId="{E372466C-52D6-4622-A0C6-8044B8489D5A}" sibTransId="{D1D3E1D1-EB4D-4935-848E-69ACEEB33AE4}"/>
    <dgm:cxn modelId="{10C634F8-FFAD-4D7E-AE16-5D64A38C3D25}" srcId="{FC05AC07-4EE2-4307-A3BF-52D98E7DA3A3}" destId="{D918831E-3BF1-45C6-A627-DDB90352042A}" srcOrd="2" destOrd="0" parTransId="{69D74925-D310-4017-928C-6A2DD399E667}" sibTransId="{891FCB17-F68F-42FC-A45A-BB44A54241C0}"/>
    <dgm:cxn modelId="{27F8CFFA-BD59-4BEE-A511-2D44B93AF87C}" type="presOf" srcId="{CE3BED40-C7B3-4170-9AFA-B6ABBF28D826}" destId="{30D298FF-31F4-4587-BD2C-A8761C16C7DD}" srcOrd="0" destOrd="0" presId="urn:microsoft.com/office/officeart/2008/layout/LinedList"/>
    <dgm:cxn modelId="{AADCB479-117C-4050-9231-0370E5DBCD66}" type="presParOf" srcId="{379DD0D2-0462-48F3-9E2C-99DA8E8ADBA7}" destId="{8965F816-6696-4E0F-B7E6-A69182EBA83C}" srcOrd="0" destOrd="0" presId="urn:microsoft.com/office/officeart/2008/layout/LinedList"/>
    <dgm:cxn modelId="{4E5933E5-AB26-4331-BAE9-02D39DC35223}" type="presParOf" srcId="{379DD0D2-0462-48F3-9E2C-99DA8E8ADBA7}" destId="{AFADA34F-B3B8-4FCA-A235-2E22A8B80688}" srcOrd="1" destOrd="0" presId="urn:microsoft.com/office/officeart/2008/layout/LinedList"/>
    <dgm:cxn modelId="{C81804C9-B723-47BE-A402-3CBB63B8D0A1}" type="presParOf" srcId="{AFADA34F-B3B8-4FCA-A235-2E22A8B80688}" destId="{38DB5702-A20B-4E6A-854B-B7F79F43F2CA}" srcOrd="0" destOrd="0" presId="urn:microsoft.com/office/officeart/2008/layout/LinedList"/>
    <dgm:cxn modelId="{139267F2-7C59-4B50-A8BC-CC669EEC307C}" type="presParOf" srcId="{AFADA34F-B3B8-4FCA-A235-2E22A8B80688}" destId="{C0949512-45F4-40D4-8041-84DDF378C368}" srcOrd="1" destOrd="0" presId="urn:microsoft.com/office/officeart/2008/layout/LinedList"/>
    <dgm:cxn modelId="{F4848C12-56BF-4ED3-B25A-87DD0CE83278}" type="presParOf" srcId="{379DD0D2-0462-48F3-9E2C-99DA8E8ADBA7}" destId="{237D0039-AE15-4DA5-BDFC-7140E5386D6E}" srcOrd="2" destOrd="0" presId="urn:microsoft.com/office/officeart/2008/layout/LinedList"/>
    <dgm:cxn modelId="{74488C7C-CA00-4DDC-AC6E-E339ACC00A8D}" type="presParOf" srcId="{379DD0D2-0462-48F3-9E2C-99DA8E8ADBA7}" destId="{5A4CB223-E5D9-4A8E-B696-05F11F2DD7E0}" srcOrd="3" destOrd="0" presId="urn:microsoft.com/office/officeart/2008/layout/LinedList"/>
    <dgm:cxn modelId="{57E3F385-6437-482F-8043-FC1967B373B3}" type="presParOf" srcId="{5A4CB223-E5D9-4A8E-B696-05F11F2DD7E0}" destId="{419A2287-4A24-458E-815B-D2FFB4E4B8AA}" srcOrd="0" destOrd="0" presId="urn:microsoft.com/office/officeart/2008/layout/LinedList"/>
    <dgm:cxn modelId="{268AD017-E846-4EF5-A37C-EDDC986150DB}" type="presParOf" srcId="{5A4CB223-E5D9-4A8E-B696-05F11F2DD7E0}" destId="{D88C1BF9-9AEC-4CBA-B551-BABB8B7479E2}" srcOrd="1" destOrd="0" presId="urn:microsoft.com/office/officeart/2008/layout/LinedList"/>
    <dgm:cxn modelId="{62E61846-EE80-4265-AC8B-2EDE324C2C0E}" type="presParOf" srcId="{379DD0D2-0462-48F3-9E2C-99DA8E8ADBA7}" destId="{7B804BF5-F8C4-49B0-8DA7-2D842F769245}" srcOrd="4" destOrd="0" presId="urn:microsoft.com/office/officeart/2008/layout/LinedList"/>
    <dgm:cxn modelId="{BD5783A7-E386-497C-A0A5-7350BED062CF}" type="presParOf" srcId="{379DD0D2-0462-48F3-9E2C-99DA8E8ADBA7}" destId="{8DBE04F9-73EC-4571-B99B-C0672C94B5FF}" srcOrd="5" destOrd="0" presId="urn:microsoft.com/office/officeart/2008/layout/LinedList"/>
    <dgm:cxn modelId="{DF67492F-56FF-45BE-8AE3-F66AEC2C8051}" type="presParOf" srcId="{8DBE04F9-73EC-4571-B99B-C0672C94B5FF}" destId="{53DB9B51-11D9-474A-88E1-C0D66C92335D}" srcOrd="0" destOrd="0" presId="urn:microsoft.com/office/officeart/2008/layout/LinedList"/>
    <dgm:cxn modelId="{C95AF1F7-8E63-461B-B0AD-B4D980DB820A}" type="presParOf" srcId="{8DBE04F9-73EC-4571-B99B-C0672C94B5FF}" destId="{3D01DB9A-F7F8-4546-98AA-30664D3D19C8}" srcOrd="1" destOrd="0" presId="urn:microsoft.com/office/officeart/2008/layout/LinedList"/>
    <dgm:cxn modelId="{D4AA4A18-6705-480C-8AC5-319767F08C03}" type="presParOf" srcId="{379DD0D2-0462-48F3-9E2C-99DA8E8ADBA7}" destId="{77158BE2-3D4D-4EB1-9FAF-405E9388401B}" srcOrd="6" destOrd="0" presId="urn:microsoft.com/office/officeart/2008/layout/LinedList"/>
    <dgm:cxn modelId="{2D311ED2-0292-4EB1-82A2-D7CA7F33B4EA}" type="presParOf" srcId="{379DD0D2-0462-48F3-9E2C-99DA8E8ADBA7}" destId="{A7A39E72-222E-424D-94E6-8CAFD4B32703}" srcOrd="7" destOrd="0" presId="urn:microsoft.com/office/officeart/2008/layout/LinedList"/>
    <dgm:cxn modelId="{60A7992A-F372-4E5D-89A5-36FCAEAE49A9}" type="presParOf" srcId="{A7A39E72-222E-424D-94E6-8CAFD4B32703}" destId="{2C3B9168-23C7-4850-9F98-77A45D48F3C3}" srcOrd="0" destOrd="0" presId="urn:microsoft.com/office/officeart/2008/layout/LinedList"/>
    <dgm:cxn modelId="{B59DA317-6C79-4191-9202-45E6C54507ED}" type="presParOf" srcId="{A7A39E72-222E-424D-94E6-8CAFD4B32703}" destId="{3CCEB261-5537-4775-A5EB-A72D2B4CB055}" srcOrd="1" destOrd="0" presId="urn:microsoft.com/office/officeart/2008/layout/LinedList"/>
    <dgm:cxn modelId="{D4158CAD-4EB4-4E7A-A328-0584C8A0798C}" type="presParOf" srcId="{379DD0D2-0462-48F3-9E2C-99DA8E8ADBA7}" destId="{6B268045-5CB8-4DA5-B904-EABDEAB52D3D}" srcOrd="8" destOrd="0" presId="urn:microsoft.com/office/officeart/2008/layout/LinedList"/>
    <dgm:cxn modelId="{094BEA1E-42F0-44E9-ACA7-E5527D6E348A}" type="presParOf" srcId="{379DD0D2-0462-48F3-9E2C-99DA8E8ADBA7}" destId="{3EE1AC69-872B-4D77-B0DA-F48EB3F58D19}" srcOrd="9" destOrd="0" presId="urn:microsoft.com/office/officeart/2008/layout/LinedList"/>
    <dgm:cxn modelId="{2D1140CB-2F62-4908-96D5-232DCE60379B}" type="presParOf" srcId="{3EE1AC69-872B-4D77-B0DA-F48EB3F58D19}" destId="{30D298FF-31F4-4587-BD2C-A8761C16C7DD}" srcOrd="0" destOrd="0" presId="urn:microsoft.com/office/officeart/2008/layout/LinedList"/>
    <dgm:cxn modelId="{D5E9D1CC-814E-44E6-916B-76C50DEA8D2E}" type="presParOf" srcId="{3EE1AC69-872B-4D77-B0DA-F48EB3F58D19}" destId="{4E6693AA-F724-4D1D-81CD-A5BDA7C3F9B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19CC18-3865-4625-B3EB-BB92F9C3D9AD}" type="doc">
      <dgm:prSet loTypeId="urn:microsoft.com/office/officeart/2005/8/layout/radial2" loCatId="relationship" qsTypeId="urn:microsoft.com/office/officeart/2005/8/quickstyle/3d1" qsCatId="3D" csTypeId="urn:microsoft.com/office/officeart/2005/8/colors/accent1_2" csCatId="accent1" phldr="1"/>
      <dgm:spPr/>
      <dgm:t>
        <a:bodyPr/>
        <a:lstStyle/>
        <a:p>
          <a:endParaRPr lang="en-US"/>
        </a:p>
      </dgm:t>
    </dgm:pt>
    <dgm:pt modelId="{FAE781C1-D895-412D-A7C1-C4704C5FDB3E}">
      <dgm:prSet phldrT="[Text]"/>
      <dgm:spPr/>
      <dgm:t>
        <a:bodyPr/>
        <a:lstStyle/>
        <a:p>
          <a:r>
            <a:rPr lang="en-US" dirty="0"/>
            <a:t>CYM</a:t>
          </a:r>
        </a:p>
      </dgm:t>
    </dgm:pt>
    <dgm:pt modelId="{B1A11B2C-2F94-4D53-84ED-B233AA65CE0D}" type="parTrans" cxnId="{F298C57F-EBB9-420C-BA0F-E2CE25136B05}">
      <dgm:prSet/>
      <dgm:spPr/>
      <dgm:t>
        <a:bodyPr/>
        <a:lstStyle/>
        <a:p>
          <a:endParaRPr lang="en-US"/>
        </a:p>
      </dgm:t>
    </dgm:pt>
    <dgm:pt modelId="{3A3E8F00-8734-40F8-99FD-2EBAEAEAA3F6}" type="sibTrans" cxnId="{F298C57F-EBB9-420C-BA0F-E2CE25136B05}">
      <dgm:prSet/>
      <dgm:spPr/>
      <dgm:t>
        <a:bodyPr/>
        <a:lstStyle/>
        <a:p>
          <a:endParaRPr lang="en-US"/>
        </a:p>
      </dgm:t>
    </dgm:pt>
    <dgm:pt modelId="{E0834C2C-A597-4B71-B882-24FEBD6F41F7}">
      <dgm:prSet phldrT="[Text]"/>
      <dgm:spPr/>
      <dgm:t>
        <a:bodyPr/>
        <a:lstStyle/>
        <a:p>
          <a:r>
            <a:rPr lang="en-US" dirty="0"/>
            <a:t>Year Tutor</a:t>
          </a:r>
        </a:p>
      </dgm:t>
    </dgm:pt>
    <dgm:pt modelId="{9FAC396D-BF3B-4C88-B98D-C7A82CD94A7D}" type="parTrans" cxnId="{E0FBC9AE-FC7E-41C3-B869-7517E7781B09}">
      <dgm:prSet/>
      <dgm:spPr/>
      <dgm:t>
        <a:bodyPr/>
        <a:lstStyle/>
        <a:p>
          <a:endParaRPr lang="en-US"/>
        </a:p>
      </dgm:t>
    </dgm:pt>
    <dgm:pt modelId="{CE9F8BDF-F0EB-4453-954F-62C1593C02E8}" type="sibTrans" cxnId="{E0FBC9AE-FC7E-41C3-B869-7517E7781B09}">
      <dgm:prSet/>
      <dgm:spPr/>
      <dgm:t>
        <a:bodyPr/>
        <a:lstStyle/>
        <a:p>
          <a:endParaRPr lang="en-US"/>
        </a:p>
      </dgm:t>
    </dgm:pt>
    <dgm:pt modelId="{92D32CFE-26C4-4343-9496-115E0036A3B5}">
      <dgm:prSet phldrT="[Text]"/>
      <dgm:spPr/>
      <dgm:t>
        <a:bodyPr/>
        <a:lstStyle/>
        <a:p>
          <a:r>
            <a:rPr lang="en-US" dirty="0"/>
            <a:t>Module Tutors</a:t>
          </a:r>
        </a:p>
      </dgm:t>
    </dgm:pt>
    <dgm:pt modelId="{F366CA30-72CE-433E-BA9D-BE63FD910A1D}" type="parTrans" cxnId="{C891EC64-1FBA-486F-B6BA-81EA89EBAF07}">
      <dgm:prSet/>
      <dgm:spPr/>
      <dgm:t>
        <a:bodyPr/>
        <a:lstStyle/>
        <a:p>
          <a:endParaRPr lang="en-US"/>
        </a:p>
      </dgm:t>
    </dgm:pt>
    <dgm:pt modelId="{3BF24B7A-28A6-40F1-9EAD-FF686ABA5784}" type="sibTrans" cxnId="{C891EC64-1FBA-486F-B6BA-81EA89EBAF07}">
      <dgm:prSet/>
      <dgm:spPr/>
      <dgm:t>
        <a:bodyPr/>
        <a:lstStyle/>
        <a:p>
          <a:endParaRPr lang="en-US"/>
        </a:p>
      </dgm:t>
    </dgm:pt>
    <dgm:pt modelId="{EFDB5AEB-CCF3-4C50-B9D5-B4383562E7B4}">
      <dgm:prSet phldrT="[Text]"/>
      <dgm:spPr/>
      <dgm:t>
        <a:bodyPr/>
        <a:lstStyle/>
        <a:p>
          <a:r>
            <a:rPr lang="en-US" dirty="0"/>
            <a:t>Placement</a:t>
          </a:r>
        </a:p>
      </dgm:t>
    </dgm:pt>
    <dgm:pt modelId="{50349F19-EEBB-428D-BD88-DECF55ACFE3A}" type="parTrans" cxnId="{07A8DE6F-827A-48E9-BEF6-C99DBCA62C6D}">
      <dgm:prSet/>
      <dgm:spPr/>
      <dgm:t>
        <a:bodyPr/>
        <a:lstStyle/>
        <a:p>
          <a:endParaRPr lang="en-US"/>
        </a:p>
      </dgm:t>
    </dgm:pt>
    <dgm:pt modelId="{2DD50599-7479-404A-A2B9-1629F9593143}" type="sibTrans" cxnId="{07A8DE6F-827A-48E9-BEF6-C99DBCA62C6D}">
      <dgm:prSet/>
      <dgm:spPr/>
      <dgm:t>
        <a:bodyPr/>
        <a:lstStyle/>
        <a:p>
          <a:endParaRPr lang="en-US"/>
        </a:p>
      </dgm:t>
    </dgm:pt>
    <dgm:pt modelId="{D2FCBEA9-FC67-4A0C-B393-E92EDCA20CFD}">
      <dgm:prSet phldrT="[Text]" custT="1"/>
      <dgm:spPr/>
      <dgm:t>
        <a:bodyPr/>
        <a:lstStyle/>
        <a:p>
          <a:r>
            <a:rPr lang="en-US" sz="1600" kern="1200" dirty="0">
              <a:solidFill>
                <a:schemeClr val="tx1"/>
              </a:solidFill>
              <a:latin typeface="Calibri" panose="020F0502020204030204"/>
              <a:ea typeface="+mn-ea"/>
              <a:cs typeface="+mn-cs"/>
            </a:rPr>
            <a:t>Line Manager</a:t>
          </a:r>
        </a:p>
      </dgm:t>
    </dgm:pt>
    <dgm:pt modelId="{DAD0ADD3-3F69-4E4B-8207-287B4ACBAF88}" type="parTrans" cxnId="{9B807197-ECC0-4D3E-A8E1-AA169AC30648}">
      <dgm:prSet/>
      <dgm:spPr/>
      <dgm:t>
        <a:bodyPr/>
        <a:lstStyle/>
        <a:p>
          <a:endParaRPr lang="en-US"/>
        </a:p>
      </dgm:t>
    </dgm:pt>
    <dgm:pt modelId="{4DA9AC1D-4783-421A-A39B-6CEAACC6F077}" type="sibTrans" cxnId="{9B807197-ECC0-4D3E-A8E1-AA169AC30648}">
      <dgm:prSet/>
      <dgm:spPr/>
      <dgm:t>
        <a:bodyPr/>
        <a:lstStyle/>
        <a:p>
          <a:endParaRPr lang="en-US"/>
        </a:p>
      </dgm:t>
    </dgm:pt>
    <dgm:pt modelId="{9FA7778A-4C01-43C9-B501-121402B582BD}">
      <dgm:prSet phldrT="[Text]" custT="1"/>
      <dgm:spPr/>
      <dgm:t>
        <a:bodyPr/>
        <a:lstStyle/>
        <a:p>
          <a:r>
            <a:rPr lang="en-US" sz="1600" kern="1200" dirty="0">
              <a:solidFill>
                <a:schemeClr val="tx1"/>
              </a:solidFill>
              <a:latin typeface="Calibri" panose="020F0502020204030204"/>
              <a:ea typeface="+mn-ea"/>
              <a:cs typeface="+mn-cs"/>
            </a:rPr>
            <a:t>Volunteers</a:t>
          </a:r>
        </a:p>
      </dgm:t>
    </dgm:pt>
    <dgm:pt modelId="{1D9CF347-00CE-4BD6-9050-B724DE3CCCC1}" type="parTrans" cxnId="{69E29957-498D-4E67-AC49-4C27331B4E48}">
      <dgm:prSet/>
      <dgm:spPr/>
      <dgm:t>
        <a:bodyPr/>
        <a:lstStyle/>
        <a:p>
          <a:endParaRPr lang="en-US"/>
        </a:p>
      </dgm:t>
    </dgm:pt>
    <dgm:pt modelId="{AFD27426-55B5-4724-B380-D8723C4732D6}" type="sibTrans" cxnId="{69E29957-498D-4E67-AC49-4C27331B4E48}">
      <dgm:prSet/>
      <dgm:spPr/>
      <dgm:t>
        <a:bodyPr/>
        <a:lstStyle/>
        <a:p>
          <a:endParaRPr lang="en-US"/>
        </a:p>
      </dgm:t>
    </dgm:pt>
    <dgm:pt modelId="{17880547-CA08-44FA-A9AC-36213BD7BD71}">
      <dgm:prSet phldrT="[Text]"/>
      <dgm:spPr/>
      <dgm:t>
        <a:bodyPr/>
        <a:lstStyle/>
        <a:p>
          <a:r>
            <a:rPr lang="en-US" dirty="0"/>
            <a:t>Others</a:t>
          </a:r>
        </a:p>
      </dgm:t>
    </dgm:pt>
    <dgm:pt modelId="{5A58CBB1-7814-414C-B61D-CE3262C31C7E}" type="parTrans" cxnId="{AE48025E-EA4B-4CE2-A1D8-44D3F4073825}">
      <dgm:prSet/>
      <dgm:spPr/>
      <dgm:t>
        <a:bodyPr/>
        <a:lstStyle/>
        <a:p>
          <a:endParaRPr lang="en-US"/>
        </a:p>
      </dgm:t>
    </dgm:pt>
    <dgm:pt modelId="{CC19340E-5977-4653-88E4-CD51FB16C3C2}" type="sibTrans" cxnId="{AE48025E-EA4B-4CE2-A1D8-44D3F4073825}">
      <dgm:prSet/>
      <dgm:spPr/>
      <dgm:t>
        <a:bodyPr/>
        <a:lstStyle/>
        <a:p>
          <a:endParaRPr lang="en-US"/>
        </a:p>
      </dgm:t>
    </dgm:pt>
    <dgm:pt modelId="{D416AFBB-5CFD-4F83-BDDF-8FB2CE295A67}">
      <dgm:prSet phldrT="[Text]" custT="1"/>
      <dgm:spPr/>
      <dgm:t>
        <a:bodyPr/>
        <a:lstStyle/>
        <a:p>
          <a:pPr marL="171450" lvl="1" indent="-171450" algn="l" defTabSz="711200">
            <a:lnSpc>
              <a:spcPct val="90000"/>
            </a:lnSpc>
            <a:spcBef>
              <a:spcPct val="0"/>
            </a:spcBef>
            <a:spcAft>
              <a:spcPct val="15000"/>
            </a:spcAft>
            <a:buChar char="•"/>
          </a:pPr>
          <a:endParaRPr lang="en-US" sz="1600" kern="1200" dirty="0">
            <a:solidFill>
              <a:schemeClr val="tx1"/>
            </a:solidFill>
            <a:latin typeface="Calibri" panose="020F0502020204030204"/>
            <a:ea typeface="+mn-ea"/>
            <a:cs typeface="+mn-cs"/>
          </a:endParaRPr>
        </a:p>
      </dgm:t>
    </dgm:pt>
    <dgm:pt modelId="{C4B83540-8491-45F6-B83A-C0168D075460}" type="parTrans" cxnId="{77E5BDC3-21ED-48F4-8FF9-45C4F9DAA6F8}">
      <dgm:prSet/>
      <dgm:spPr/>
      <dgm:t>
        <a:bodyPr/>
        <a:lstStyle/>
        <a:p>
          <a:endParaRPr lang="en-US"/>
        </a:p>
      </dgm:t>
    </dgm:pt>
    <dgm:pt modelId="{9AD1A4C3-1C94-4AF2-BFC8-713C857BF05B}" type="sibTrans" cxnId="{77E5BDC3-21ED-48F4-8FF9-45C4F9DAA6F8}">
      <dgm:prSet/>
      <dgm:spPr/>
      <dgm:t>
        <a:bodyPr/>
        <a:lstStyle/>
        <a:p>
          <a:endParaRPr lang="en-US"/>
        </a:p>
      </dgm:t>
    </dgm:pt>
    <dgm:pt modelId="{7DC14E46-95EE-4252-A2C1-C99BA86DEE11}">
      <dgm:prSet phldrT="[Text]"/>
      <dgm:spPr/>
      <dgm:t>
        <a:bodyPr/>
        <a:lstStyle/>
        <a:p>
          <a:r>
            <a:rPr lang="en-US" dirty="0"/>
            <a:t>Professional Formation Groups</a:t>
          </a:r>
        </a:p>
      </dgm:t>
    </dgm:pt>
    <dgm:pt modelId="{16589FE1-C3B0-443A-9208-F5161AF5D4F1}" type="parTrans" cxnId="{1F002D98-5EF6-40A8-B623-38978D8F8F4B}">
      <dgm:prSet/>
      <dgm:spPr/>
      <dgm:t>
        <a:bodyPr/>
        <a:lstStyle/>
        <a:p>
          <a:endParaRPr lang="en-US"/>
        </a:p>
      </dgm:t>
    </dgm:pt>
    <dgm:pt modelId="{5F89C6EF-4D01-4C79-B375-1800B0B82149}" type="sibTrans" cxnId="{1F002D98-5EF6-40A8-B623-38978D8F8F4B}">
      <dgm:prSet/>
      <dgm:spPr/>
      <dgm:t>
        <a:bodyPr/>
        <a:lstStyle/>
        <a:p>
          <a:endParaRPr lang="en-US"/>
        </a:p>
      </dgm:t>
    </dgm:pt>
    <dgm:pt modelId="{53776BD2-720B-4E0F-AEC7-F4B7A7947BCD}">
      <dgm:prSet phldrT="[Text]" custT="1"/>
      <dgm:spPr/>
      <dgm:t>
        <a:bodyPr/>
        <a:lstStyle/>
        <a:p>
          <a:r>
            <a:rPr lang="en-US" sz="1600" kern="1200" dirty="0">
              <a:solidFill>
                <a:schemeClr val="tx1"/>
              </a:solidFill>
              <a:latin typeface="Calibri" panose="020F0502020204030204"/>
              <a:ea typeface="+mn-ea"/>
              <a:cs typeface="+mn-cs"/>
            </a:rPr>
            <a:t>Spiritual Mentor</a:t>
          </a:r>
        </a:p>
      </dgm:t>
    </dgm:pt>
    <dgm:pt modelId="{3ACF8FC0-B337-4AF5-A0FB-442723CA5D01}" type="parTrans" cxnId="{81B0C94F-A4CC-4F38-A286-5C69EB8A783B}">
      <dgm:prSet/>
      <dgm:spPr/>
      <dgm:t>
        <a:bodyPr/>
        <a:lstStyle/>
        <a:p>
          <a:endParaRPr lang="en-US"/>
        </a:p>
      </dgm:t>
    </dgm:pt>
    <dgm:pt modelId="{A549F065-8636-4309-BCEF-8FF7A81F55D0}" type="sibTrans" cxnId="{81B0C94F-A4CC-4F38-A286-5C69EB8A783B}">
      <dgm:prSet/>
      <dgm:spPr/>
      <dgm:t>
        <a:bodyPr/>
        <a:lstStyle/>
        <a:p>
          <a:endParaRPr lang="en-US"/>
        </a:p>
      </dgm:t>
    </dgm:pt>
    <dgm:pt modelId="{6848AC2B-29B0-40C6-B279-0CA1BE7004AB}">
      <dgm:prSet phldrT="[Text]"/>
      <dgm:spPr/>
      <dgm:t>
        <a:bodyPr/>
        <a:lstStyle/>
        <a:p>
          <a:r>
            <a:rPr lang="en-US" dirty="0"/>
            <a:t>Educational Support</a:t>
          </a:r>
        </a:p>
      </dgm:t>
    </dgm:pt>
    <dgm:pt modelId="{F33195E4-0F25-4B71-9D69-57691EA6D8F8}" type="parTrans" cxnId="{2F56DE6D-01E1-411E-8C96-C8E3A54F7D73}">
      <dgm:prSet/>
      <dgm:spPr/>
      <dgm:t>
        <a:bodyPr/>
        <a:lstStyle/>
        <a:p>
          <a:endParaRPr lang="en-US"/>
        </a:p>
      </dgm:t>
    </dgm:pt>
    <dgm:pt modelId="{C35B7B52-6DF8-4A42-AD5A-A8CCD48D267C}" type="sibTrans" cxnId="{2F56DE6D-01E1-411E-8C96-C8E3A54F7D73}">
      <dgm:prSet/>
      <dgm:spPr/>
      <dgm:t>
        <a:bodyPr/>
        <a:lstStyle/>
        <a:p>
          <a:endParaRPr lang="en-US"/>
        </a:p>
      </dgm:t>
    </dgm:pt>
    <dgm:pt modelId="{144E5F90-4A46-4049-8B0E-DA3A9A241EC3}">
      <dgm:prSet phldrT="[Text]" custT="1"/>
      <dgm:spPr/>
      <dgm:t>
        <a:bodyPr/>
        <a:lstStyle/>
        <a:p>
          <a:pPr marL="171450" lvl="1" indent="-171450" algn="l" defTabSz="711200">
            <a:lnSpc>
              <a:spcPct val="90000"/>
            </a:lnSpc>
            <a:spcBef>
              <a:spcPct val="0"/>
            </a:spcBef>
            <a:spcAft>
              <a:spcPct val="15000"/>
            </a:spcAft>
            <a:buChar char="•"/>
          </a:pPr>
          <a:r>
            <a:rPr lang="en-US" sz="1600" kern="1200" dirty="0">
              <a:solidFill>
                <a:schemeClr val="tx1"/>
              </a:solidFill>
              <a:latin typeface="Calibri" panose="020F0502020204030204"/>
              <a:ea typeface="+mn-ea"/>
              <a:cs typeface="+mn-cs"/>
            </a:rPr>
            <a:t>Friends and family</a:t>
          </a:r>
        </a:p>
      </dgm:t>
    </dgm:pt>
    <dgm:pt modelId="{EB6B87BF-9DE1-4BC8-A2F4-75806EE4A5EE}" type="parTrans" cxnId="{0DF29034-5123-4CA0-BB22-C4D4024D9601}">
      <dgm:prSet/>
      <dgm:spPr/>
      <dgm:t>
        <a:bodyPr/>
        <a:lstStyle/>
        <a:p>
          <a:endParaRPr lang="en-GB"/>
        </a:p>
      </dgm:t>
    </dgm:pt>
    <dgm:pt modelId="{6EC083D5-61D6-430A-A3C1-3DBB0DF696B2}" type="sibTrans" cxnId="{0DF29034-5123-4CA0-BB22-C4D4024D9601}">
      <dgm:prSet/>
      <dgm:spPr/>
      <dgm:t>
        <a:bodyPr/>
        <a:lstStyle/>
        <a:p>
          <a:endParaRPr lang="en-GB"/>
        </a:p>
      </dgm:t>
    </dgm:pt>
    <dgm:pt modelId="{9036348E-1556-4C23-BD4D-D011AF6FCCCB}">
      <dgm:prSet phldrT="[Text]" custT="1"/>
      <dgm:spPr/>
      <dgm:t>
        <a:bodyPr/>
        <a:lstStyle/>
        <a:p>
          <a:pPr marL="171450" lvl="1" indent="-171450" algn="l" defTabSz="711200">
            <a:lnSpc>
              <a:spcPct val="90000"/>
            </a:lnSpc>
            <a:spcBef>
              <a:spcPct val="0"/>
            </a:spcBef>
            <a:spcAft>
              <a:spcPct val="15000"/>
            </a:spcAft>
            <a:buChar char="•"/>
          </a:pPr>
          <a:r>
            <a:rPr lang="en-US" sz="1600" kern="1200" dirty="0">
              <a:solidFill>
                <a:schemeClr val="tx1"/>
              </a:solidFill>
              <a:latin typeface="Calibri" panose="020F0502020204030204"/>
              <a:ea typeface="+mn-ea"/>
              <a:cs typeface="+mn-cs"/>
            </a:rPr>
            <a:t>Peers</a:t>
          </a:r>
        </a:p>
      </dgm:t>
    </dgm:pt>
    <dgm:pt modelId="{15CF014B-DCB3-4D91-A25F-2DA387F00AC4}" type="parTrans" cxnId="{9F6F51D1-2819-4A2C-8EF8-B82006723817}">
      <dgm:prSet/>
      <dgm:spPr/>
      <dgm:t>
        <a:bodyPr/>
        <a:lstStyle/>
        <a:p>
          <a:endParaRPr lang="en-GB"/>
        </a:p>
      </dgm:t>
    </dgm:pt>
    <dgm:pt modelId="{44B89FC6-07F2-448A-88BA-E6C173724544}" type="sibTrans" cxnId="{9F6F51D1-2819-4A2C-8EF8-B82006723817}">
      <dgm:prSet/>
      <dgm:spPr/>
      <dgm:t>
        <a:bodyPr/>
        <a:lstStyle/>
        <a:p>
          <a:endParaRPr lang="en-GB"/>
        </a:p>
      </dgm:t>
    </dgm:pt>
    <dgm:pt modelId="{54E50810-DB69-4C2C-B9DE-709A25F00971}">
      <dgm:prSet phldrT="[Text]"/>
      <dgm:spPr/>
      <dgm:t>
        <a:bodyPr/>
        <a:lstStyle/>
        <a:p>
          <a:pPr>
            <a:buChar char="•"/>
          </a:pPr>
          <a:r>
            <a:rPr lang="en-US" dirty="0">
              <a:solidFill>
                <a:prstClr val="black">
                  <a:hueOff val="0"/>
                  <a:satOff val="0"/>
                  <a:lumOff val="0"/>
                  <a:alphaOff val="0"/>
                </a:prstClr>
              </a:solidFill>
              <a:latin typeface="Calibri" panose="020F0502020204030204"/>
              <a:ea typeface="+mn-ea"/>
              <a:cs typeface="+mn-cs"/>
            </a:rPr>
            <a:t>Practice Tutor</a:t>
          </a:r>
          <a:endParaRPr lang="en-US" dirty="0"/>
        </a:p>
      </dgm:t>
    </dgm:pt>
    <dgm:pt modelId="{A55DC759-9EB4-4316-9FDB-9F78373523B8}" type="parTrans" cxnId="{5B3DA274-A176-4B79-A9BC-4E7F15FB6DE3}">
      <dgm:prSet/>
      <dgm:spPr/>
      <dgm:t>
        <a:bodyPr/>
        <a:lstStyle/>
        <a:p>
          <a:endParaRPr lang="en-GB"/>
        </a:p>
      </dgm:t>
    </dgm:pt>
    <dgm:pt modelId="{64D74EB0-F7AE-4A78-8036-0D36E0CD7C86}" type="sibTrans" cxnId="{5B3DA274-A176-4B79-A9BC-4E7F15FB6DE3}">
      <dgm:prSet/>
      <dgm:spPr/>
      <dgm:t>
        <a:bodyPr/>
        <a:lstStyle/>
        <a:p>
          <a:endParaRPr lang="en-GB"/>
        </a:p>
      </dgm:t>
    </dgm:pt>
    <dgm:pt modelId="{3AE1734B-A448-4F4F-A451-88EA9CF145F5}">
      <dgm:prSet phldrT="[Text]"/>
      <dgm:spPr/>
      <dgm:t>
        <a:bodyPr/>
        <a:lstStyle/>
        <a:p>
          <a:r>
            <a:rPr lang="en-US" dirty="0"/>
            <a:t>Practice Coordinator</a:t>
          </a:r>
        </a:p>
      </dgm:t>
    </dgm:pt>
    <dgm:pt modelId="{2AD5B642-22F6-43CB-9E4E-5E9B6DFBFCA0}" type="parTrans" cxnId="{69CBD6B9-BC3C-49F0-B1E7-996114A4AAA7}">
      <dgm:prSet/>
      <dgm:spPr/>
      <dgm:t>
        <a:bodyPr/>
        <a:lstStyle/>
        <a:p>
          <a:endParaRPr lang="en-GB"/>
        </a:p>
      </dgm:t>
    </dgm:pt>
    <dgm:pt modelId="{5CE55E26-F2AE-4919-9BD5-7A282341D3EA}" type="sibTrans" cxnId="{69CBD6B9-BC3C-49F0-B1E7-996114A4AAA7}">
      <dgm:prSet/>
      <dgm:spPr/>
      <dgm:t>
        <a:bodyPr/>
        <a:lstStyle/>
        <a:p>
          <a:endParaRPr lang="en-GB"/>
        </a:p>
      </dgm:t>
    </dgm:pt>
    <dgm:pt modelId="{4EAB4CE3-6A04-433B-B79B-66D151A2D59C}" type="pres">
      <dgm:prSet presAssocID="{6119CC18-3865-4625-B3EB-BB92F9C3D9AD}" presName="composite" presStyleCnt="0">
        <dgm:presLayoutVars>
          <dgm:chMax val="5"/>
          <dgm:dir/>
          <dgm:animLvl val="ctr"/>
          <dgm:resizeHandles val="exact"/>
        </dgm:presLayoutVars>
      </dgm:prSet>
      <dgm:spPr/>
    </dgm:pt>
    <dgm:pt modelId="{B46634B6-DAF7-4068-8A78-A85F385F8924}" type="pres">
      <dgm:prSet presAssocID="{6119CC18-3865-4625-B3EB-BB92F9C3D9AD}" presName="cycle" presStyleCnt="0"/>
      <dgm:spPr/>
    </dgm:pt>
    <dgm:pt modelId="{BC336ED7-58F4-4684-B949-1B8543124833}" type="pres">
      <dgm:prSet presAssocID="{6119CC18-3865-4625-B3EB-BB92F9C3D9AD}" presName="centerShape" presStyleCnt="0"/>
      <dgm:spPr/>
    </dgm:pt>
    <dgm:pt modelId="{5A360403-C7DE-48C4-AAA5-65BE12EB96C7}" type="pres">
      <dgm:prSet presAssocID="{6119CC18-3865-4625-B3EB-BB92F9C3D9AD}" presName="connSite" presStyleLbl="node1" presStyleIdx="0" presStyleCnt="4"/>
      <dgm:spPr/>
    </dgm:pt>
    <dgm:pt modelId="{9404FB79-2D2B-45CE-AE6E-70ABA47DE26E}" type="pres">
      <dgm:prSet presAssocID="{6119CC18-3865-4625-B3EB-BB92F9C3D9AD}" presName="visible" presStyleLbl="node1" presStyleIdx="0" presStyleCnt="4" custLinFactNeighborX="-7835" custLinFactNeighborY="1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AD6573A5-D622-4C42-8B61-E81F9AA6BB95}" type="pres">
      <dgm:prSet presAssocID="{B1A11B2C-2F94-4D53-84ED-B233AA65CE0D}" presName="Name25" presStyleLbl="parChTrans1D1" presStyleIdx="0" presStyleCnt="3"/>
      <dgm:spPr/>
    </dgm:pt>
    <dgm:pt modelId="{74E2A7D2-F343-48AD-AC47-BF685B3EE46B}" type="pres">
      <dgm:prSet presAssocID="{FAE781C1-D895-412D-A7C1-C4704C5FDB3E}" presName="node" presStyleCnt="0"/>
      <dgm:spPr/>
    </dgm:pt>
    <dgm:pt modelId="{2A0CD3FE-75A3-4806-AA26-1FC66437C484}" type="pres">
      <dgm:prSet presAssocID="{FAE781C1-D895-412D-A7C1-C4704C5FDB3E}" presName="parentNode" presStyleLbl="node1" presStyleIdx="1" presStyleCnt="4" custLinFactNeighborX="-34113">
        <dgm:presLayoutVars>
          <dgm:chMax val="1"/>
          <dgm:bulletEnabled val="1"/>
        </dgm:presLayoutVars>
      </dgm:prSet>
      <dgm:spPr/>
    </dgm:pt>
    <dgm:pt modelId="{242C8F74-1A13-4072-9B78-0D14081B6C68}" type="pres">
      <dgm:prSet presAssocID="{FAE781C1-D895-412D-A7C1-C4704C5FDB3E}" presName="childNode" presStyleLbl="revTx" presStyleIdx="0" presStyleCnt="3">
        <dgm:presLayoutVars>
          <dgm:bulletEnabled val="1"/>
        </dgm:presLayoutVars>
      </dgm:prSet>
      <dgm:spPr/>
    </dgm:pt>
    <dgm:pt modelId="{027030D2-8F2F-4883-A305-51E9DFB70197}" type="pres">
      <dgm:prSet presAssocID="{50349F19-EEBB-428D-BD88-DECF55ACFE3A}" presName="Name25" presStyleLbl="parChTrans1D1" presStyleIdx="1" presStyleCnt="3"/>
      <dgm:spPr/>
    </dgm:pt>
    <dgm:pt modelId="{F05C57A4-546B-4890-B5AC-53DEA3580818}" type="pres">
      <dgm:prSet presAssocID="{EFDB5AEB-CCF3-4C50-B9D5-B4383562E7B4}" presName="node" presStyleCnt="0"/>
      <dgm:spPr/>
    </dgm:pt>
    <dgm:pt modelId="{E5EB3ECC-DA90-4178-A017-C40D280AF0C9}" type="pres">
      <dgm:prSet presAssocID="{EFDB5AEB-CCF3-4C50-B9D5-B4383562E7B4}" presName="parentNode" presStyleLbl="node1" presStyleIdx="2" presStyleCnt="4" custLinFactNeighborX="-34113">
        <dgm:presLayoutVars>
          <dgm:chMax val="1"/>
          <dgm:bulletEnabled val="1"/>
        </dgm:presLayoutVars>
      </dgm:prSet>
      <dgm:spPr/>
    </dgm:pt>
    <dgm:pt modelId="{7A1FE8DB-0948-49BB-8885-937A8C793656}" type="pres">
      <dgm:prSet presAssocID="{EFDB5AEB-CCF3-4C50-B9D5-B4383562E7B4}" presName="childNode" presStyleLbl="revTx" presStyleIdx="1" presStyleCnt="3">
        <dgm:presLayoutVars>
          <dgm:bulletEnabled val="1"/>
        </dgm:presLayoutVars>
      </dgm:prSet>
      <dgm:spPr/>
    </dgm:pt>
    <dgm:pt modelId="{E77F72D4-6E33-4479-BBDE-98B5D224C281}" type="pres">
      <dgm:prSet presAssocID="{5A58CBB1-7814-414C-B61D-CE3262C31C7E}" presName="Name25" presStyleLbl="parChTrans1D1" presStyleIdx="2" presStyleCnt="3"/>
      <dgm:spPr/>
    </dgm:pt>
    <dgm:pt modelId="{B7641926-E79A-4B4B-A565-4E8AD0FE67F5}" type="pres">
      <dgm:prSet presAssocID="{17880547-CA08-44FA-A9AC-36213BD7BD71}" presName="node" presStyleCnt="0"/>
      <dgm:spPr/>
    </dgm:pt>
    <dgm:pt modelId="{454223EA-2EF3-437E-8521-02E25A28FFED}" type="pres">
      <dgm:prSet presAssocID="{17880547-CA08-44FA-A9AC-36213BD7BD71}" presName="parentNode" presStyleLbl="node1" presStyleIdx="3" presStyleCnt="4" custLinFactNeighborX="-34113">
        <dgm:presLayoutVars>
          <dgm:chMax val="1"/>
          <dgm:bulletEnabled val="1"/>
        </dgm:presLayoutVars>
      </dgm:prSet>
      <dgm:spPr/>
    </dgm:pt>
    <dgm:pt modelId="{7A7AE3C3-4CDC-473A-8A16-A074CEB05A0A}" type="pres">
      <dgm:prSet presAssocID="{17880547-CA08-44FA-A9AC-36213BD7BD71}" presName="childNode" presStyleLbl="revTx" presStyleIdx="2" presStyleCnt="3">
        <dgm:presLayoutVars>
          <dgm:bulletEnabled val="1"/>
        </dgm:presLayoutVars>
      </dgm:prSet>
      <dgm:spPr/>
    </dgm:pt>
  </dgm:ptLst>
  <dgm:cxnLst>
    <dgm:cxn modelId="{A1D1B405-F8DD-4F44-92D3-CED1314DD51F}" type="presOf" srcId="{9036348E-1556-4C23-BD4D-D011AF6FCCCB}" destId="{7A7AE3C3-4CDC-473A-8A16-A074CEB05A0A}" srcOrd="0" destOrd="2" presId="urn:microsoft.com/office/officeart/2005/8/layout/radial2"/>
    <dgm:cxn modelId="{B5E15E14-EDC9-4B44-8412-ABA9C94E9C7E}" type="presOf" srcId="{50349F19-EEBB-428D-BD88-DECF55ACFE3A}" destId="{027030D2-8F2F-4883-A305-51E9DFB70197}" srcOrd="0" destOrd="0" presId="urn:microsoft.com/office/officeart/2005/8/layout/radial2"/>
    <dgm:cxn modelId="{75C8CA16-8E17-46F2-9456-2E1111D74522}" type="presOf" srcId="{FAE781C1-D895-412D-A7C1-C4704C5FDB3E}" destId="{2A0CD3FE-75A3-4806-AA26-1FC66437C484}" srcOrd="0" destOrd="0" presId="urn:microsoft.com/office/officeart/2005/8/layout/radial2"/>
    <dgm:cxn modelId="{79FBD816-D885-4A94-B1A6-B3BD825BF46E}" type="presOf" srcId="{54E50810-DB69-4C2C-B9DE-709A25F00971}" destId="{242C8F74-1A13-4072-9B78-0D14081B6C68}" srcOrd="0" destOrd="5" presId="urn:microsoft.com/office/officeart/2005/8/layout/radial2"/>
    <dgm:cxn modelId="{3DF7AE33-4468-46F6-A147-3A3F1183705B}" type="presOf" srcId="{B1A11B2C-2F94-4D53-84ED-B233AA65CE0D}" destId="{AD6573A5-D622-4C42-8B61-E81F9AA6BB95}" srcOrd="0" destOrd="0" presId="urn:microsoft.com/office/officeart/2005/8/layout/radial2"/>
    <dgm:cxn modelId="{0DF29034-5123-4CA0-BB22-C4D4024D9601}" srcId="{17880547-CA08-44FA-A9AC-36213BD7BD71}" destId="{144E5F90-4A46-4049-8B0E-DA3A9A241EC3}" srcOrd="1" destOrd="0" parTransId="{EB6B87BF-9DE1-4BC8-A2F4-75806EE4A5EE}" sibTransId="{6EC083D5-61D6-430A-A3C1-3DBB0DF696B2}"/>
    <dgm:cxn modelId="{AE48025E-EA4B-4CE2-A1D8-44D3F4073825}" srcId="{6119CC18-3865-4625-B3EB-BB92F9C3D9AD}" destId="{17880547-CA08-44FA-A9AC-36213BD7BD71}" srcOrd="2" destOrd="0" parTransId="{5A58CBB1-7814-414C-B61D-CE3262C31C7E}" sibTransId="{CC19340E-5977-4653-88E4-CD51FB16C3C2}"/>
    <dgm:cxn modelId="{4064F55E-BFC4-4607-AF4C-DE233BB2C259}" type="presOf" srcId="{53776BD2-720B-4E0F-AEC7-F4B7A7947BCD}" destId="{7A1FE8DB-0948-49BB-8885-937A8C793656}" srcOrd="0" destOrd="2" presId="urn:microsoft.com/office/officeart/2005/8/layout/radial2"/>
    <dgm:cxn modelId="{C891EC64-1FBA-486F-B6BA-81EA89EBAF07}" srcId="{FAE781C1-D895-412D-A7C1-C4704C5FDB3E}" destId="{92D32CFE-26C4-4343-9496-115E0036A3B5}" srcOrd="2" destOrd="0" parTransId="{F366CA30-72CE-433E-BA9D-BE63FD910A1D}" sibTransId="{3BF24B7A-28A6-40F1-9EAD-FF686ABA5784}"/>
    <dgm:cxn modelId="{714C066A-F12F-4221-8C35-0339570DFADD}" type="presOf" srcId="{92D32CFE-26C4-4343-9496-115E0036A3B5}" destId="{242C8F74-1A13-4072-9B78-0D14081B6C68}" srcOrd="0" destOrd="2" presId="urn:microsoft.com/office/officeart/2005/8/layout/radial2"/>
    <dgm:cxn modelId="{2F56DE6D-01E1-411E-8C96-C8E3A54F7D73}" srcId="{FAE781C1-D895-412D-A7C1-C4704C5FDB3E}" destId="{6848AC2B-29B0-40C6-B279-0CA1BE7004AB}" srcOrd="4" destOrd="0" parTransId="{F33195E4-0F25-4B71-9D69-57691EA6D8F8}" sibTransId="{C35B7B52-6DF8-4A42-AD5A-A8CCD48D267C}"/>
    <dgm:cxn modelId="{81B0C94F-A4CC-4F38-A286-5C69EB8A783B}" srcId="{EFDB5AEB-CCF3-4C50-B9D5-B4383562E7B4}" destId="{53776BD2-720B-4E0F-AEC7-F4B7A7947BCD}" srcOrd="2" destOrd="0" parTransId="{3ACF8FC0-B337-4AF5-A0FB-442723CA5D01}" sibTransId="{A549F065-8636-4309-BCEF-8FF7A81F55D0}"/>
    <dgm:cxn modelId="{07A8DE6F-827A-48E9-BEF6-C99DBCA62C6D}" srcId="{6119CC18-3865-4625-B3EB-BB92F9C3D9AD}" destId="{EFDB5AEB-CCF3-4C50-B9D5-B4383562E7B4}" srcOrd="1" destOrd="0" parTransId="{50349F19-EEBB-428D-BD88-DECF55ACFE3A}" sibTransId="{2DD50599-7479-404A-A2B9-1629F9593143}"/>
    <dgm:cxn modelId="{BA94EF70-90D1-476E-86A8-E7ABF8FD52C3}" type="presOf" srcId="{E0834C2C-A597-4B71-B882-24FEBD6F41F7}" destId="{242C8F74-1A13-4072-9B78-0D14081B6C68}" srcOrd="0" destOrd="0" presId="urn:microsoft.com/office/officeart/2005/8/layout/radial2"/>
    <dgm:cxn modelId="{5B3DA274-A176-4B79-A9BC-4E7F15FB6DE3}" srcId="{FAE781C1-D895-412D-A7C1-C4704C5FDB3E}" destId="{54E50810-DB69-4C2C-B9DE-709A25F00971}" srcOrd="5" destOrd="0" parTransId="{A55DC759-9EB4-4316-9FDB-9F78373523B8}" sibTransId="{64D74EB0-F7AE-4A78-8036-0D36E0CD7C86}"/>
    <dgm:cxn modelId="{6F108A77-02B3-4C91-8BB9-8497DCA5DD50}" type="presOf" srcId="{3AE1734B-A448-4F4F-A451-88EA9CF145F5}" destId="{242C8F74-1A13-4072-9B78-0D14081B6C68}" srcOrd="0" destOrd="1" presId="urn:microsoft.com/office/officeart/2005/8/layout/radial2"/>
    <dgm:cxn modelId="{69E29957-498D-4E67-AC49-4C27331B4E48}" srcId="{EFDB5AEB-CCF3-4C50-B9D5-B4383562E7B4}" destId="{9FA7778A-4C01-43C9-B501-121402B582BD}" srcOrd="1" destOrd="0" parTransId="{1D9CF347-00CE-4BD6-9050-B724DE3CCCC1}" sibTransId="{AFD27426-55B5-4724-B380-D8723C4732D6}"/>
    <dgm:cxn modelId="{F298C57F-EBB9-420C-BA0F-E2CE25136B05}" srcId="{6119CC18-3865-4625-B3EB-BB92F9C3D9AD}" destId="{FAE781C1-D895-412D-A7C1-C4704C5FDB3E}" srcOrd="0" destOrd="0" parTransId="{B1A11B2C-2F94-4D53-84ED-B233AA65CE0D}" sibTransId="{3A3E8F00-8734-40F8-99FD-2EBAEAEAA3F6}"/>
    <dgm:cxn modelId="{7F6D4889-9994-4B68-8C8C-4D5EF579AF7E}" type="presOf" srcId="{9FA7778A-4C01-43C9-B501-121402B582BD}" destId="{7A1FE8DB-0948-49BB-8885-937A8C793656}" srcOrd="0" destOrd="1" presId="urn:microsoft.com/office/officeart/2005/8/layout/radial2"/>
    <dgm:cxn modelId="{9B807197-ECC0-4D3E-A8E1-AA169AC30648}" srcId="{EFDB5AEB-CCF3-4C50-B9D5-B4383562E7B4}" destId="{D2FCBEA9-FC67-4A0C-B393-E92EDCA20CFD}" srcOrd="0" destOrd="0" parTransId="{DAD0ADD3-3F69-4E4B-8207-287B4ACBAF88}" sibTransId="{4DA9AC1D-4783-421A-A39B-6CEAACC6F077}"/>
    <dgm:cxn modelId="{48558697-B132-4830-A000-34F891C91228}" type="presOf" srcId="{144E5F90-4A46-4049-8B0E-DA3A9A241EC3}" destId="{7A7AE3C3-4CDC-473A-8A16-A074CEB05A0A}" srcOrd="0" destOrd="1" presId="urn:microsoft.com/office/officeart/2005/8/layout/radial2"/>
    <dgm:cxn modelId="{1F002D98-5EF6-40A8-B623-38978D8F8F4B}" srcId="{FAE781C1-D895-412D-A7C1-C4704C5FDB3E}" destId="{7DC14E46-95EE-4252-A2C1-C99BA86DEE11}" srcOrd="3" destOrd="0" parTransId="{16589FE1-C3B0-443A-9208-F5161AF5D4F1}" sibTransId="{5F89C6EF-4D01-4C79-B375-1800B0B82149}"/>
    <dgm:cxn modelId="{052B7A9C-A48D-40CB-809F-B3344FDE07DC}" type="presOf" srcId="{D416AFBB-5CFD-4F83-BDDF-8FB2CE295A67}" destId="{7A7AE3C3-4CDC-473A-8A16-A074CEB05A0A}" srcOrd="0" destOrd="0" presId="urn:microsoft.com/office/officeart/2005/8/layout/radial2"/>
    <dgm:cxn modelId="{A3380DA2-555D-40A1-A46C-1DDA0A377078}" type="presOf" srcId="{7DC14E46-95EE-4252-A2C1-C99BA86DEE11}" destId="{242C8F74-1A13-4072-9B78-0D14081B6C68}" srcOrd="0" destOrd="3" presId="urn:microsoft.com/office/officeart/2005/8/layout/radial2"/>
    <dgm:cxn modelId="{E0FBC9AE-FC7E-41C3-B869-7517E7781B09}" srcId="{FAE781C1-D895-412D-A7C1-C4704C5FDB3E}" destId="{E0834C2C-A597-4B71-B882-24FEBD6F41F7}" srcOrd="0" destOrd="0" parTransId="{9FAC396D-BF3B-4C88-B98D-C7A82CD94A7D}" sibTransId="{CE9F8BDF-F0EB-4453-954F-62C1593C02E8}"/>
    <dgm:cxn modelId="{69CBD6B9-BC3C-49F0-B1E7-996114A4AAA7}" srcId="{FAE781C1-D895-412D-A7C1-C4704C5FDB3E}" destId="{3AE1734B-A448-4F4F-A451-88EA9CF145F5}" srcOrd="1" destOrd="0" parTransId="{2AD5B642-22F6-43CB-9E4E-5E9B6DFBFCA0}" sibTransId="{5CE55E26-F2AE-4919-9BD5-7A282341D3EA}"/>
    <dgm:cxn modelId="{3C940CBA-B219-4BF6-A0AA-B81030001D88}" type="presOf" srcId="{17880547-CA08-44FA-A9AC-36213BD7BD71}" destId="{454223EA-2EF3-437E-8521-02E25A28FFED}" srcOrd="0" destOrd="0" presId="urn:microsoft.com/office/officeart/2005/8/layout/radial2"/>
    <dgm:cxn modelId="{F97E89BF-76E8-4AE8-BA79-CC804FDFCFBC}" type="presOf" srcId="{5A58CBB1-7814-414C-B61D-CE3262C31C7E}" destId="{E77F72D4-6E33-4479-BBDE-98B5D224C281}" srcOrd="0" destOrd="0" presId="urn:microsoft.com/office/officeart/2005/8/layout/radial2"/>
    <dgm:cxn modelId="{77E5BDC3-21ED-48F4-8FF9-45C4F9DAA6F8}" srcId="{17880547-CA08-44FA-A9AC-36213BD7BD71}" destId="{D416AFBB-5CFD-4F83-BDDF-8FB2CE295A67}" srcOrd="0" destOrd="0" parTransId="{C4B83540-8491-45F6-B83A-C0168D075460}" sibTransId="{9AD1A4C3-1C94-4AF2-BFC8-713C857BF05B}"/>
    <dgm:cxn modelId="{9F6F51D1-2819-4A2C-8EF8-B82006723817}" srcId="{17880547-CA08-44FA-A9AC-36213BD7BD71}" destId="{9036348E-1556-4C23-BD4D-D011AF6FCCCB}" srcOrd="2" destOrd="0" parTransId="{15CF014B-DCB3-4D91-A25F-2DA387F00AC4}" sibTransId="{44B89FC6-07F2-448A-88BA-E6C173724544}"/>
    <dgm:cxn modelId="{B5C9D3D2-DBE9-42DB-BA6E-1AF0C753AA22}" type="presOf" srcId="{D2FCBEA9-FC67-4A0C-B393-E92EDCA20CFD}" destId="{7A1FE8DB-0948-49BB-8885-937A8C793656}" srcOrd="0" destOrd="0" presId="urn:microsoft.com/office/officeart/2005/8/layout/radial2"/>
    <dgm:cxn modelId="{BD33B7D5-0FB2-4AD4-8F69-9FF73D063533}" type="presOf" srcId="{EFDB5AEB-CCF3-4C50-B9D5-B4383562E7B4}" destId="{E5EB3ECC-DA90-4178-A017-C40D280AF0C9}" srcOrd="0" destOrd="0" presId="urn:microsoft.com/office/officeart/2005/8/layout/radial2"/>
    <dgm:cxn modelId="{D658A9E1-BF39-421F-9612-028B0871D608}" type="presOf" srcId="{6848AC2B-29B0-40C6-B279-0CA1BE7004AB}" destId="{242C8F74-1A13-4072-9B78-0D14081B6C68}" srcOrd="0" destOrd="4" presId="urn:microsoft.com/office/officeart/2005/8/layout/radial2"/>
    <dgm:cxn modelId="{D59955FA-7D85-4A52-99F2-8F59AEBAA28B}" type="presOf" srcId="{6119CC18-3865-4625-B3EB-BB92F9C3D9AD}" destId="{4EAB4CE3-6A04-433B-B79B-66D151A2D59C}" srcOrd="0" destOrd="0" presId="urn:microsoft.com/office/officeart/2005/8/layout/radial2"/>
    <dgm:cxn modelId="{84B04FF0-142E-4CDE-9D08-77DDD8CC96F0}" type="presParOf" srcId="{4EAB4CE3-6A04-433B-B79B-66D151A2D59C}" destId="{B46634B6-DAF7-4068-8A78-A85F385F8924}" srcOrd="0" destOrd="0" presId="urn:microsoft.com/office/officeart/2005/8/layout/radial2"/>
    <dgm:cxn modelId="{9D0A4321-BA71-446E-8BCF-257358A11E23}" type="presParOf" srcId="{B46634B6-DAF7-4068-8A78-A85F385F8924}" destId="{BC336ED7-58F4-4684-B949-1B8543124833}" srcOrd="0" destOrd="0" presId="urn:microsoft.com/office/officeart/2005/8/layout/radial2"/>
    <dgm:cxn modelId="{5B6B6B96-F0C5-40D4-A594-7671C7CF680D}" type="presParOf" srcId="{BC336ED7-58F4-4684-B949-1B8543124833}" destId="{5A360403-C7DE-48C4-AAA5-65BE12EB96C7}" srcOrd="0" destOrd="0" presId="urn:microsoft.com/office/officeart/2005/8/layout/radial2"/>
    <dgm:cxn modelId="{A3E32067-4CED-4F50-B493-C84EA271FEC3}" type="presParOf" srcId="{BC336ED7-58F4-4684-B949-1B8543124833}" destId="{9404FB79-2D2B-45CE-AE6E-70ABA47DE26E}" srcOrd="1" destOrd="0" presId="urn:microsoft.com/office/officeart/2005/8/layout/radial2"/>
    <dgm:cxn modelId="{69798739-5E53-420B-80CC-7893709E42D6}" type="presParOf" srcId="{B46634B6-DAF7-4068-8A78-A85F385F8924}" destId="{AD6573A5-D622-4C42-8B61-E81F9AA6BB95}" srcOrd="1" destOrd="0" presId="urn:microsoft.com/office/officeart/2005/8/layout/radial2"/>
    <dgm:cxn modelId="{6DEAC546-C874-4FB8-8AED-133226CA47DF}" type="presParOf" srcId="{B46634B6-DAF7-4068-8A78-A85F385F8924}" destId="{74E2A7D2-F343-48AD-AC47-BF685B3EE46B}" srcOrd="2" destOrd="0" presId="urn:microsoft.com/office/officeart/2005/8/layout/radial2"/>
    <dgm:cxn modelId="{EF62B7C3-FE90-4748-8518-A1A87B673221}" type="presParOf" srcId="{74E2A7D2-F343-48AD-AC47-BF685B3EE46B}" destId="{2A0CD3FE-75A3-4806-AA26-1FC66437C484}" srcOrd="0" destOrd="0" presId="urn:microsoft.com/office/officeart/2005/8/layout/radial2"/>
    <dgm:cxn modelId="{2F29FF05-F681-4941-8CD6-BA1519085991}" type="presParOf" srcId="{74E2A7D2-F343-48AD-AC47-BF685B3EE46B}" destId="{242C8F74-1A13-4072-9B78-0D14081B6C68}" srcOrd="1" destOrd="0" presId="urn:microsoft.com/office/officeart/2005/8/layout/radial2"/>
    <dgm:cxn modelId="{BEFC1A5C-65CE-4037-8A55-626E4E3239AF}" type="presParOf" srcId="{B46634B6-DAF7-4068-8A78-A85F385F8924}" destId="{027030D2-8F2F-4883-A305-51E9DFB70197}" srcOrd="3" destOrd="0" presId="urn:microsoft.com/office/officeart/2005/8/layout/radial2"/>
    <dgm:cxn modelId="{F3EAD760-EC3E-42D4-B033-EDA780E3B799}" type="presParOf" srcId="{B46634B6-DAF7-4068-8A78-A85F385F8924}" destId="{F05C57A4-546B-4890-B5AC-53DEA3580818}" srcOrd="4" destOrd="0" presId="urn:microsoft.com/office/officeart/2005/8/layout/radial2"/>
    <dgm:cxn modelId="{30BC6400-FCDF-430E-80F5-0384F210D1DB}" type="presParOf" srcId="{F05C57A4-546B-4890-B5AC-53DEA3580818}" destId="{E5EB3ECC-DA90-4178-A017-C40D280AF0C9}" srcOrd="0" destOrd="0" presId="urn:microsoft.com/office/officeart/2005/8/layout/radial2"/>
    <dgm:cxn modelId="{C65856C0-2476-4360-AF64-5E12B242FC4A}" type="presParOf" srcId="{F05C57A4-546B-4890-B5AC-53DEA3580818}" destId="{7A1FE8DB-0948-49BB-8885-937A8C793656}" srcOrd="1" destOrd="0" presId="urn:microsoft.com/office/officeart/2005/8/layout/radial2"/>
    <dgm:cxn modelId="{2C1B95E3-CC68-4E23-BBE3-4940E8354E5C}" type="presParOf" srcId="{B46634B6-DAF7-4068-8A78-A85F385F8924}" destId="{E77F72D4-6E33-4479-BBDE-98B5D224C281}" srcOrd="5" destOrd="0" presId="urn:microsoft.com/office/officeart/2005/8/layout/radial2"/>
    <dgm:cxn modelId="{36C0C89C-7C0C-4101-B428-D37FCA07680E}" type="presParOf" srcId="{B46634B6-DAF7-4068-8A78-A85F385F8924}" destId="{B7641926-E79A-4B4B-A565-4E8AD0FE67F5}" srcOrd="6" destOrd="0" presId="urn:microsoft.com/office/officeart/2005/8/layout/radial2"/>
    <dgm:cxn modelId="{BF782F06-C17E-450D-9AB6-0E4607C33369}" type="presParOf" srcId="{B7641926-E79A-4B4B-A565-4E8AD0FE67F5}" destId="{454223EA-2EF3-437E-8521-02E25A28FFED}" srcOrd="0" destOrd="0" presId="urn:microsoft.com/office/officeart/2005/8/layout/radial2"/>
    <dgm:cxn modelId="{29ABB3CD-76F2-4A88-BBD1-4D5077C3F294}" type="presParOf" srcId="{B7641926-E79A-4B4B-A565-4E8AD0FE67F5}" destId="{7A7AE3C3-4CDC-473A-8A16-A074CEB05A0A}"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5F816-6696-4E0F-B7E6-A69182EBA83C}">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DB5702-A20B-4E6A-854B-B7F79F43F2CA}">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GB" sz="5100" kern="1200" dirty="0"/>
            <a:t>Theory</a:t>
          </a:r>
        </a:p>
      </dsp:txBody>
      <dsp:txXfrm>
        <a:off x="0" y="675"/>
        <a:ext cx="6900512" cy="1106957"/>
      </dsp:txXfrm>
    </dsp:sp>
    <dsp:sp modelId="{237D0039-AE15-4DA5-BDFC-7140E5386D6E}">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9A2287-4A24-458E-815B-D2FFB4E4B8AA}">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GB" sz="5100" kern="1200" dirty="0"/>
            <a:t>Theology</a:t>
          </a:r>
        </a:p>
      </dsp:txBody>
      <dsp:txXfrm>
        <a:off x="0" y="1107633"/>
        <a:ext cx="6900512" cy="1106957"/>
      </dsp:txXfrm>
    </dsp:sp>
    <dsp:sp modelId="{7B804BF5-F8C4-49B0-8DA7-2D842F769245}">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B9B51-11D9-474A-88E1-C0D66C92335D}">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GB" sz="5100" kern="1200" dirty="0"/>
            <a:t>Action</a:t>
          </a:r>
        </a:p>
      </dsp:txBody>
      <dsp:txXfrm>
        <a:off x="0" y="2214591"/>
        <a:ext cx="6900512" cy="1106957"/>
      </dsp:txXfrm>
    </dsp:sp>
    <dsp:sp modelId="{77158BE2-3D4D-4EB1-9FAF-405E9388401B}">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3B9168-23C7-4850-9F98-77A45D48F3C3}">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GB" sz="5100" kern="1200" dirty="0"/>
            <a:t>Reflection</a:t>
          </a:r>
        </a:p>
      </dsp:txBody>
      <dsp:txXfrm>
        <a:off x="0" y="3321549"/>
        <a:ext cx="6900512" cy="1106957"/>
      </dsp:txXfrm>
    </dsp:sp>
    <dsp:sp modelId="{6B268045-5CB8-4DA5-B904-EABDEAB52D3D}">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298FF-31F4-4587-BD2C-A8761C16C7DD}">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GB" sz="5100" b="1" kern="1200" dirty="0"/>
            <a:t>Praxis</a:t>
          </a:r>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F72D4-6E33-4479-BBDE-98B5D224C281}">
      <dsp:nvSpPr>
        <dsp:cNvPr id="0" name=""/>
        <dsp:cNvSpPr/>
      </dsp:nvSpPr>
      <dsp:spPr>
        <a:xfrm rot="3066715">
          <a:off x="1494101" y="3241690"/>
          <a:ext cx="402569" cy="65214"/>
        </a:xfrm>
        <a:custGeom>
          <a:avLst/>
          <a:gdLst/>
          <a:ahLst/>
          <a:cxnLst/>
          <a:rect l="0" t="0" r="0" b="0"/>
          <a:pathLst>
            <a:path>
              <a:moveTo>
                <a:pt x="0" y="32607"/>
              </a:moveTo>
              <a:lnTo>
                <a:pt x="402569" y="3260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27030D2-8F2F-4883-A305-51E9DFB70197}">
      <dsp:nvSpPr>
        <dsp:cNvPr id="0" name=""/>
        <dsp:cNvSpPr/>
      </dsp:nvSpPr>
      <dsp:spPr>
        <a:xfrm>
          <a:off x="1704770" y="2383264"/>
          <a:ext cx="290552" cy="65214"/>
        </a:xfrm>
        <a:custGeom>
          <a:avLst/>
          <a:gdLst/>
          <a:ahLst/>
          <a:cxnLst/>
          <a:rect l="0" t="0" r="0" b="0"/>
          <a:pathLst>
            <a:path>
              <a:moveTo>
                <a:pt x="0" y="32607"/>
              </a:moveTo>
              <a:lnTo>
                <a:pt x="290552" y="3260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D6573A5-D622-4C42-8B61-E81F9AA6BB95}">
      <dsp:nvSpPr>
        <dsp:cNvPr id="0" name=""/>
        <dsp:cNvSpPr/>
      </dsp:nvSpPr>
      <dsp:spPr>
        <a:xfrm rot="18658560">
          <a:off x="1530942" y="1502594"/>
          <a:ext cx="473968" cy="65214"/>
        </a:xfrm>
        <a:custGeom>
          <a:avLst/>
          <a:gdLst/>
          <a:ahLst/>
          <a:cxnLst/>
          <a:rect l="0" t="0" r="0" b="0"/>
          <a:pathLst>
            <a:path>
              <a:moveTo>
                <a:pt x="0" y="32607"/>
              </a:moveTo>
              <a:lnTo>
                <a:pt x="473968" y="32607"/>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404FB79-2D2B-45CE-AE6E-70ABA47DE26E}">
      <dsp:nvSpPr>
        <dsp:cNvPr id="0" name=""/>
        <dsp:cNvSpPr/>
      </dsp:nvSpPr>
      <dsp:spPr>
        <a:xfrm>
          <a:off x="0" y="1413631"/>
          <a:ext cx="2005003" cy="20050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A0CD3FE-75A3-4806-AA26-1FC66437C484}">
      <dsp:nvSpPr>
        <dsp:cNvPr id="0" name=""/>
        <dsp:cNvSpPr/>
      </dsp:nvSpPr>
      <dsp:spPr>
        <a:xfrm>
          <a:off x="1730127" y="371371"/>
          <a:ext cx="1122415" cy="112241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CYM</a:t>
          </a:r>
        </a:p>
      </dsp:txBody>
      <dsp:txXfrm>
        <a:off x="1894501" y="535745"/>
        <a:ext cx="793667" cy="793667"/>
      </dsp:txXfrm>
    </dsp:sp>
    <dsp:sp modelId="{242C8F74-1A13-4072-9B78-0D14081B6C68}">
      <dsp:nvSpPr>
        <dsp:cNvPr id="0" name=""/>
        <dsp:cNvSpPr/>
      </dsp:nvSpPr>
      <dsp:spPr>
        <a:xfrm>
          <a:off x="2964784" y="371371"/>
          <a:ext cx="1683623" cy="112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Year Tutor</a:t>
          </a:r>
        </a:p>
        <a:p>
          <a:pPr marL="57150" lvl="1" indent="-57150" algn="l" defTabSz="444500">
            <a:lnSpc>
              <a:spcPct val="90000"/>
            </a:lnSpc>
            <a:spcBef>
              <a:spcPct val="0"/>
            </a:spcBef>
            <a:spcAft>
              <a:spcPct val="15000"/>
            </a:spcAft>
            <a:buChar char="•"/>
          </a:pPr>
          <a:r>
            <a:rPr lang="en-US" sz="1000" kern="1200" dirty="0"/>
            <a:t>Practice Coordinator</a:t>
          </a:r>
        </a:p>
        <a:p>
          <a:pPr marL="57150" lvl="1" indent="-57150" algn="l" defTabSz="444500">
            <a:lnSpc>
              <a:spcPct val="90000"/>
            </a:lnSpc>
            <a:spcBef>
              <a:spcPct val="0"/>
            </a:spcBef>
            <a:spcAft>
              <a:spcPct val="15000"/>
            </a:spcAft>
            <a:buChar char="•"/>
          </a:pPr>
          <a:r>
            <a:rPr lang="en-US" sz="1000" kern="1200" dirty="0"/>
            <a:t>Module Tutors</a:t>
          </a:r>
        </a:p>
        <a:p>
          <a:pPr marL="57150" lvl="1" indent="-57150" algn="l" defTabSz="444500">
            <a:lnSpc>
              <a:spcPct val="90000"/>
            </a:lnSpc>
            <a:spcBef>
              <a:spcPct val="0"/>
            </a:spcBef>
            <a:spcAft>
              <a:spcPct val="15000"/>
            </a:spcAft>
            <a:buChar char="•"/>
          </a:pPr>
          <a:r>
            <a:rPr lang="en-US" sz="1000" kern="1200" dirty="0"/>
            <a:t>Professional Formation Groups</a:t>
          </a:r>
        </a:p>
        <a:p>
          <a:pPr marL="57150" lvl="1" indent="-57150" algn="l" defTabSz="444500">
            <a:lnSpc>
              <a:spcPct val="90000"/>
            </a:lnSpc>
            <a:spcBef>
              <a:spcPct val="0"/>
            </a:spcBef>
            <a:spcAft>
              <a:spcPct val="15000"/>
            </a:spcAft>
            <a:buChar char="•"/>
          </a:pPr>
          <a:r>
            <a:rPr lang="en-US" sz="1000" kern="1200" dirty="0"/>
            <a:t>Educational Support</a:t>
          </a:r>
        </a:p>
        <a:p>
          <a:pPr marL="57150" lvl="1" indent="-57150" algn="l" defTabSz="444500">
            <a:lnSpc>
              <a:spcPct val="90000"/>
            </a:lnSpc>
            <a:spcBef>
              <a:spcPct val="0"/>
            </a:spcBef>
            <a:spcAft>
              <a:spcPct val="15000"/>
            </a:spcAft>
            <a:buChar char="•"/>
          </a:pPr>
          <a:r>
            <a:rPr lang="en-US" sz="1000" kern="1200" dirty="0">
              <a:solidFill>
                <a:prstClr val="black">
                  <a:hueOff val="0"/>
                  <a:satOff val="0"/>
                  <a:lumOff val="0"/>
                  <a:alphaOff val="0"/>
                </a:prstClr>
              </a:solidFill>
              <a:latin typeface="Calibri" panose="020F0502020204030204"/>
              <a:ea typeface="+mn-ea"/>
              <a:cs typeface="+mn-cs"/>
            </a:rPr>
            <a:t>Practice Tutor</a:t>
          </a:r>
          <a:endParaRPr lang="en-US" sz="1000" kern="1200" dirty="0"/>
        </a:p>
      </dsp:txBody>
      <dsp:txXfrm>
        <a:off x="2964784" y="371371"/>
        <a:ext cx="1683623" cy="1122415"/>
      </dsp:txXfrm>
    </dsp:sp>
    <dsp:sp modelId="{E5EB3ECC-DA90-4178-A017-C40D280AF0C9}">
      <dsp:nvSpPr>
        <dsp:cNvPr id="0" name=""/>
        <dsp:cNvSpPr/>
      </dsp:nvSpPr>
      <dsp:spPr>
        <a:xfrm>
          <a:off x="1995322" y="1814371"/>
          <a:ext cx="1203001" cy="12030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Placement</a:t>
          </a:r>
        </a:p>
      </dsp:txBody>
      <dsp:txXfrm>
        <a:off x="2171497" y="1990546"/>
        <a:ext cx="850651" cy="850651"/>
      </dsp:txXfrm>
    </dsp:sp>
    <dsp:sp modelId="{7A1FE8DB-0948-49BB-8885-937A8C793656}">
      <dsp:nvSpPr>
        <dsp:cNvPr id="0" name=""/>
        <dsp:cNvSpPr/>
      </dsp:nvSpPr>
      <dsp:spPr>
        <a:xfrm>
          <a:off x="3318624" y="1814371"/>
          <a:ext cx="1804502" cy="1203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latin typeface="Calibri" panose="020F0502020204030204"/>
              <a:ea typeface="+mn-ea"/>
              <a:cs typeface="+mn-cs"/>
            </a:rPr>
            <a:t>Line Manager</a:t>
          </a:r>
        </a:p>
        <a:p>
          <a:pPr marL="171450" lvl="1" indent="-171450" algn="l" defTabSz="711200">
            <a:lnSpc>
              <a:spcPct val="90000"/>
            </a:lnSpc>
            <a:spcBef>
              <a:spcPct val="0"/>
            </a:spcBef>
            <a:spcAft>
              <a:spcPct val="15000"/>
            </a:spcAft>
            <a:buChar char="•"/>
          </a:pPr>
          <a:r>
            <a:rPr lang="en-US" sz="1600" kern="1200" dirty="0">
              <a:solidFill>
                <a:schemeClr val="tx1"/>
              </a:solidFill>
              <a:latin typeface="Calibri" panose="020F0502020204030204"/>
              <a:ea typeface="+mn-ea"/>
              <a:cs typeface="+mn-cs"/>
            </a:rPr>
            <a:t>Volunteers</a:t>
          </a:r>
        </a:p>
        <a:p>
          <a:pPr marL="171450" lvl="1" indent="-171450" algn="l" defTabSz="711200">
            <a:lnSpc>
              <a:spcPct val="90000"/>
            </a:lnSpc>
            <a:spcBef>
              <a:spcPct val="0"/>
            </a:spcBef>
            <a:spcAft>
              <a:spcPct val="15000"/>
            </a:spcAft>
            <a:buChar char="•"/>
          </a:pPr>
          <a:r>
            <a:rPr lang="en-US" sz="1600" kern="1200" dirty="0">
              <a:solidFill>
                <a:schemeClr val="tx1"/>
              </a:solidFill>
              <a:latin typeface="Calibri" panose="020F0502020204030204"/>
              <a:ea typeface="+mn-ea"/>
              <a:cs typeface="+mn-cs"/>
            </a:rPr>
            <a:t>Spiritual Mentor</a:t>
          </a:r>
        </a:p>
      </dsp:txBody>
      <dsp:txXfrm>
        <a:off x="3318624" y="1814371"/>
        <a:ext cx="1804502" cy="1203001"/>
      </dsp:txXfrm>
    </dsp:sp>
    <dsp:sp modelId="{454223EA-2EF3-437E-8521-02E25A28FFED}">
      <dsp:nvSpPr>
        <dsp:cNvPr id="0" name=""/>
        <dsp:cNvSpPr/>
      </dsp:nvSpPr>
      <dsp:spPr>
        <a:xfrm>
          <a:off x="1597875" y="3297664"/>
          <a:ext cx="1203001" cy="12030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Others</a:t>
          </a:r>
        </a:p>
      </dsp:txBody>
      <dsp:txXfrm>
        <a:off x="1774050" y="3473839"/>
        <a:ext cx="850651" cy="850651"/>
      </dsp:txXfrm>
    </dsp:sp>
    <dsp:sp modelId="{7A7AE3C3-4CDC-473A-8A16-A074CEB05A0A}">
      <dsp:nvSpPr>
        <dsp:cNvPr id="0" name=""/>
        <dsp:cNvSpPr/>
      </dsp:nvSpPr>
      <dsp:spPr>
        <a:xfrm>
          <a:off x="2921177" y="3297664"/>
          <a:ext cx="1804502" cy="1203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chemeClr val="tx1"/>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en-US" sz="1600" kern="1200" dirty="0">
              <a:solidFill>
                <a:schemeClr val="tx1"/>
              </a:solidFill>
              <a:latin typeface="Calibri" panose="020F0502020204030204"/>
              <a:ea typeface="+mn-ea"/>
              <a:cs typeface="+mn-cs"/>
            </a:rPr>
            <a:t>Friends and family</a:t>
          </a:r>
        </a:p>
        <a:p>
          <a:pPr marL="171450" lvl="1" indent="-171450" algn="l" defTabSz="711200">
            <a:lnSpc>
              <a:spcPct val="90000"/>
            </a:lnSpc>
            <a:spcBef>
              <a:spcPct val="0"/>
            </a:spcBef>
            <a:spcAft>
              <a:spcPct val="15000"/>
            </a:spcAft>
            <a:buChar char="•"/>
          </a:pPr>
          <a:r>
            <a:rPr lang="en-US" sz="1600" kern="1200" dirty="0">
              <a:solidFill>
                <a:schemeClr val="tx1"/>
              </a:solidFill>
              <a:latin typeface="Calibri" panose="020F0502020204030204"/>
              <a:ea typeface="+mn-ea"/>
              <a:cs typeface="+mn-cs"/>
            </a:rPr>
            <a:t>Peers</a:t>
          </a:r>
        </a:p>
      </dsp:txBody>
      <dsp:txXfrm>
        <a:off x="2921177" y="3297664"/>
        <a:ext cx="1804502" cy="12030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41B3B-033F-4EE5-AAC0-F200737EEEBB}" type="datetimeFigureOut">
              <a:rPr lang="en-GB" smtClean="0"/>
              <a:t>20/10/2021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985DA-3F9F-4314-98B0-683119AF52D7}" type="slidenum">
              <a:rPr lang="en-GB" smtClean="0"/>
              <a:t>‹#›</a:t>
            </a:fld>
            <a:endParaRPr lang="en-GB"/>
          </a:p>
        </p:txBody>
      </p:sp>
    </p:spTree>
    <p:extLst>
      <p:ext uri="{BB962C8B-B14F-4D97-AF65-F5344CB8AC3E}">
        <p14:creationId xmlns:p14="http://schemas.microsoft.com/office/powerpoint/2010/main" val="144242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a:t>
            </a:r>
          </a:p>
          <a:p>
            <a:endParaRPr lang="en-GB" dirty="0"/>
          </a:p>
          <a:p>
            <a:r>
              <a:rPr lang="en-GB" dirty="0"/>
              <a:t>Educate whole person</a:t>
            </a:r>
          </a:p>
          <a:p>
            <a:r>
              <a:rPr lang="en-GB" dirty="0"/>
              <a:t>Include Chaplaincy support – (PT/LM/Spiritual Mentor in practice agency)</a:t>
            </a:r>
          </a:p>
          <a:p>
            <a:r>
              <a:rPr lang="en-GB" dirty="0"/>
              <a:t>Small teaching groups</a:t>
            </a:r>
          </a:p>
          <a:p>
            <a:r>
              <a:rPr lang="en-GB" dirty="0"/>
              <a:t>Year tutor etc</a:t>
            </a:r>
          </a:p>
        </p:txBody>
      </p:sp>
      <p:sp>
        <p:nvSpPr>
          <p:cNvPr id="4" name="Slide Number Placeholder 3"/>
          <p:cNvSpPr>
            <a:spLocks noGrp="1"/>
          </p:cNvSpPr>
          <p:nvPr>
            <p:ph type="sldNum" sz="quarter" idx="5"/>
          </p:nvPr>
        </p:nvSpPr>
        <p:spPr/>
        <p:txBody>
          <a:bodyPr/>
          <a:lstStyle/>
          <a:p>
            <a:fld id="{759E99A7-697C-D34B-917B-28F6CC4C35E5}" type="slidenum">
              <a:rPr lang="en-US" smtClean="0"/>
              <a:t>4</a:t>
            </a:fld>
            <a:endParaRPr lang="en-US"/>
          </a:p>
        </p:txBody>
      </p:sp>
    </p:spTree>
    <p:extLst>
      <p:ext uri="{BB962C8B-B14F-4D97-AF65-F5344CB8AC3E}">
        <p14:creationId xmlns:p14="http://schemas.microsoft.com/office/powerpoint/2010/main" val="248232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Graham</a:t>
            </a:r>
          </a:p>
          <a:p>
            <a:endParaRPr lang="en-US" dirty="0"/>
          </a:p>
          <a:p>
            <a:r>
              <a:rPr lang="en-US" dirty="0"/>
              <a:t>Echoes rationale for BA – 1 alt placement.</a:t>
            </a:r>
          </a:p>
          <a:p>
            <a:r>
              <a:rPr lang="en-US" dirty="0"/>
              <a:t>MOST students use employment as Main Placement, but varies (flexibility)</a:t>
            </a:r>
            <a:endParaRPr lang="en-GB" dirty="0"/>
          </a:p>
        </p:txBody>
      </p:sp>
      <p:sp>
        <p:nvSpPr>
          <p:cNvPr id="4" name="Slide Number Placeholder 3"/>
          <p:cNvSpPr>
            <a:spLocks noGrp="1"/>
          </p:cNvSpPr>
          <p:nvPr>
            <p:ph type="sldNum" sz="quarter" idx="5"/>
          </p:nvPr>
        </p:nvSpPr>
        <p:spPr/>
        <p:txBody>
          <a:bodyPr/>
          <a:lstStyle/>
          <a:p>
            <a:fld id="{759E99A7-697C-D34B-917B-28F6CC4C35E5}" type="slidenum">
              <a:rPr lang="en-US" smtClean="0"/>
              <a:t>7</a:t>
            </a:fld>
            <a:endParaRPr lang="en-US"/>
          </a:p>
        </p:txBody>
      </p:sp>
    </p:spTree>
    <p:extLst>
      <p:ext uri="{BB962C8B-B14F-4D97-AF65-F5344CB8AC3E}">
        <p14:creationId xmlns:p14="http://schemas.microsoft.com/office/powerpoint/2010/main" val="3959627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F49B7B8-ADE3-400F-B4E0-716C4EDCCEA8}"/>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E03A6831-430C-4BBF-99F2-5AB77C87C2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
        <p:nvSpPr>
          <p:cNvPr id="30724" name="Slide Number Placeholder 3">
            <a:extLst>
              <a:ext uri="{FF2B5EF4-FFF2-40B4-BE49-F238E27FC236}">
                <a16:creationId xmlns:a16="http://schemas.microsoft.com/office/drawing/2014/main" id="{17310252-0497-4B39-B9B0-910B82DE33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Century Gothic" panose="020B0502020202020204" pitchFamily="34" charset="0"/>
              </a:defRPr>
            </a:lvl1pPr>
            <a:lvl2pPr marL="750888" indent="-287338">
              <a:defRPr>
                <a:solidFill>
                  <a:schemeClr val="tx1"/>
                </a:solidFill>
                <a:latin typeface="Century Gothic" panose="020B0502020202020204" pitchFamily="34" charset="0"/>
              </a:defRPr>
            </a:lvl2pPr>
            <a:lvl3pPr marL="1154113" indent="-230188">
              <a:defRPr>
                <a:solidFill>
                  <a:schemeClr val="tx1"/>
                </a:solidFill>
                <a:latin typeface="Century Gothic" panose="020B0502020202020204" pitchFamily="34" charset="0"/>
              </a:defRPr>
            </a:lvl3pPr>
            <a:lvl4pPr marL="1617663" indent="-230188">
              <a:defRPr>
                <a:solidFill>
                  <a:schemeClr val="tx1"/>
                </a:solidFill>
                <a:latin typeface="Century Gothic" panose="020B0502020202020204" pitchFamily="34" charset="0"/>
              </a:defRPr>
            </a:lvl4pPr>
            <a:lvl5pPr marL="2079625" indent="-230188">
              <a:defRPr>
                <a:solidFill>
                  <a:schemeClr val="tx1"/>
                </a:solidFill>
                <a:latin typeface="Century Gothic" panose="020B0502020202020204" pitchFamily="34" charset="0"/>
              </a:defRPr>
            </a:lvl5pPr>
            <a:lvl6pPr marL="2536825" indent="-230188" defTabSz="457200" eaLnBrk="0" fontAlgn="base" hangingPunct="0">
              <a:spcBef>
                <a:spcPct val="0"/>
              </a:spcBef>
              <a:spcAft>
                <a:spcPct val="0"/>
              </a:spcAft>
              <a:defRPr>
                <a:solidFill>
                  <a:schemeClr val="tx1"/>
                </a:solidFill>
                <a:latin typeface="Century Gothic" panose="020B0502020202020204" pitchFamily="34" charset="0"/>
              </a:defRPr>
            </a:lvl6pPr>
            <a:lvl7pPr marL="2994025" indent="-230188" defTabSz="457200" eaLnBrk="0" fontAlgn="base" hangingPunct="0">
              <a:spcBef>
                <a:spcPct val="0"/>
              </a:spcBef>
              <a:spcAft>
                <a:spcPct val="0"/>
              </a:spcAft>
              <a:defRPr>
                <a:solidFill>
                  <a:schemeClr val="tx1"/>
                </a:solidFill>
                <a:latin typeface="Century Gothic" panose="020B0502020202020204" pitchFamily="34" charset="0"/>
              </a:defRPr>
            </a:lvl7pPr>
            <a:lvl8pPr marL="3451225" indent="-230188" defTabSz="457200" eaLnBrk="0" fontAlgn="base" hangingPunct="0">
              <a:spcBef>
                <a:spcPct val="0"/>
              </a:spcBef>
              <a:spcAft>
                <a:spcPct val="0"/>
              </a:spcAft>
              <a:defRPr>
                <a:solidFill>
                  <a:schemeClr val="tx1"/>
                </a:solidFill>
                <a:latin typeface="Century Gothic" panose="020B0502020202020204" pitchFamily="34" charset="0"/>
              </a:defRPr>
            </a:lvl8pPr>
            <a:lvl9pPr marL="3908425" indent="-230188" defTabSz="457200" eaLnBrk="0" fontAlgn="base" hangingPunct="0">
              <a:spcBef>
                <a:spcPct val="0"/>
              </a:spcBef>
              <a:spcAft>
                <a:spcPct val="0"/>
              </a:spcAft>
              <a:defRPr>
                <a:solidFill>
                  <a:schemeClr val="tx1"/>
                </a:solidFill>
                <a:latin typeface="Century Gothic" panose="020B0502020202020204" pitchFamily="34" charset="0"/>
              </a:defRPr>
            </a:lvl9pPr>
          </a:lstStyle>
          <a:p>
            <a:fld id="{EAE94C08-19E4-48C9-9826-B68B73306BFE}"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r>
              <a:rPr lang="en-GB"/>
              <a:t>INTRODUCTION TO PROFESSIONAL PRACTICE</a:t>
            </a:r>
          </a:p>
        </p:txBody>
      </p:sp>
      <p:sp>
        <p:nvSpPr>
          <p:cNvPr id="5" name="Footer Placeholder 4"/>
          <p:cNvSpPr>
            <a:spLocks noGrp="1"/>
          </p:cNvSpPr>
          <p:nvPr>
            <p:ph type="ftr" sz="quarter" idx="11"/>
          </p:nvPr>
        </p:nvSpPr>
        <p:spPr/>
        <p:txBody>
          <a:bodyPr/>
          <a:lstStyle/>
          <a:p>
            <a:pPr>
              <a:defRPr/>
            </a:pPr>
            <a:r>
              <a:rPr lang="en-GB"/>
              <a:t>Line Managers Induction 2017</a:t>
            </a:r>
          </a:p>
        </p:txBody>
      </p:sp>
    </p:spTree>
    <p:extLst>
      <p:ext uri="{BB962C8B-B14F-4D97-AF65-F5344CB8AC3E}">
        <p14:creationId xmlns:p14="http://schemas.microsoft.com/office/powerpoint/2010/main" val="352859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E0B069-2342-4DA4-8E67-909278871CBB}" type="datetimeFigureOut">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319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0B069-2342-4DA4-8E67-909278871CBB}" type="datetimeFigureOut">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1316009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0B069-2342-4DA4-8E67-909278871CBB}" type="datetimeFigureOut">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336327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E0B069-2342-4DA4-8E67-909278871CBB}" type="datetimeFigureOut">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3928610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E0B069-2342-4DA4-8E67-909278871CBB}" type="datetimeFigureOut">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104785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E0B069-2342-4DA4-8E67-909278871CBB}" type="datetimeFigureOut">
              <a:rPr lang="en-GB" smtClean="0"/>
              <a:t>20/10/2021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24042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E0B069-2342-4DA4-8E67-909278871CBB}" type="datetimeFigureOut">
              <a:rPr lang="en-GB" smtClean="0"/>
              <a:t>20/10/2021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176193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E0B069-2342-4DA4-8E67-909278871CBB}" type="datetimeFigureOut">
              <a:rPr lang="en-GB" smtClean="0"/>
              <a:t>20/10/2021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3149956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0B069-2342-4DA4-8E67-909278871CBB}" type="datetimeFigureOut">
              <a:rPr lang="en-GB" smtClean="0"/>
              <a:t>20/10/2021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1863769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E0B069-2342-4DA4-8E67-909278871CBB}" type="datetimeFigureOut">
              <a:rPr lang="en-GB" smtClean="0"/>
              <a:t>20/10/2021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3933706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E0B069-2342-4DA4-8E67-909278871CBB}" type="datetimeFigureOut">
              <a:rPr lang="en-GB" smtClean="0"/>
              <a:t>20/10/2021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684C89-43F7-4233-9EB5-F992329E749A}" type="slidenum">
              <a:rPr lang="en-GB" smtClean="0"/>
              <a:t>‹#›</a:t>
            </a:fld>
            <a:endParaRPr lang="en-GB"/>
          </a:p>
        </p:txBody>
      </p:sp>
    </p:spTree>
    <p:extLst>
      <p:ext uri="{BB962C8B-B14F-4D97-AF65-F5344CB8AC3E}">
        <p14:creationId xmlns:p14="http://schemas.microsoft.com/office/powerpoint/2010/main" val="334502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0B069-2342-4DA4-8E67-909278871CBB}" type="datetimeFigureOut">
              <a:rPr lang="en-GB" smtClean="0"/>
              <a:t>20/10/2021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84C89-43F7-4233-9EB5-F992329E749A}" type="slidenum">
              <a:rPr lang="en-GB" smtClean="0"/>
              <a:t>‹#›</a:t>
            </a:fld>
            <a:endParaRPr lang="en-GB"/>
          </a:p>
        </p:txBody>
      </p:sp>
    </p:spTree>
    <p:extLst>
      <p:ext uri="{BB962C8B-B14F-4D97-AF65-F5344CB8AC3E}">
        <p14:creationId xmlns:p14="http://schemas.microsoft.com/office/powerpoint/2010/main" val="3020342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mycym.info/course/index.php?categoryid=19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ycym.inf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5.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F479BD-3155-48DB-A016-D33CEAAE327F}"/>
              </a:ext>
            </a:extLst>
          </p:cNvPr>
          <p:cNvSpPr>
            <a:spLocks noGrp="1"/>
          </p:cNvSpPr>
          <p:nvPr>
            <p:ph type="title"/>
          </p:nvPr>
        </p:nvSpPr>
        <p:spPr>
          <a:xfrm>
            <a:off x="767290" y="1030286"/>
            <a:ext cx="4153626" cy="2174091"/>
          </a:xfrm>
        </p:spPr>
        <p:txBody>
          <a:bodyPr vert="horz" lIns="91440" tIns="45720" rIns="91440" bIns="45720" rtlCol="0" anchor="b">
            <a:normAutofit/>
          </a:bodyPr>
          <a:lstStyle/>
          <a:p>
            <a:r>
              <a:rPr lang="en-US" sz="4800" kern="1200">
                <a:solidFill>
                  <a:schemeClr val="bg1"/>
                </a:solidFill>
                <a:latin typeface="+mj-lt"/>
                <a:ea typeface="+mj-ea"/>
                <a:cs typeface="+mj-cs"/>
              </a:rPr>
              <a:t>CYM</a:t>
            </a:r>
          </a:p>
        </p:txBody>
      </p:sp>
      <p:sp>
        <p:nvSpPr>
          <p:cNvPr id="8" name="Text Placeholder 7">
            <a:extLst>
              <a:ext uri="{FF2B5EF4-FFF2-40B4-BE49-F238E27FC236}">
                <a16:creationId xmlns:a16="http://schemas.microsoft.com/office/drawing/2014/main" id="{D33673CF-39E8-4D39-9DC7-2DC6CA4B540D}"/>
              </a:ext>
            </a:extLst>
          </p:cNvPr>
          <p:cNvSpPr>
            <a:spLocks noGrp="1"/>
          </p:cNvSpPr>
          <p:nvPr>
            <p:ph type="body" sz="half" idx="2"/>
          </p:nvPr>
        </p:nvSpPr>
        <p:spPr>
          <a:xfrm>
            <a:off x="767290" y="3428999"/>
            <a:ext cx="4075054" cy="2741213"/>
          </a:xfrm>
        </p:spPr>
        <p:txBody>
          <a:bodyPr vert="horz" lIns="91440" tIns="45720" rIns="91440" bIns="45720" rtlCol="0" anchor="t">
            <a:normAutofit fontScale="85000" lnSpcReduction="10000"/>
          </a:bodyPr>
          <a:lstStyle/>
          <a:p>
            <a:r>
              <a:rPr lang="en-GB" sz="2800" b="1" i="0" dirty="0">
                <a:solidFill>
                  <a:schemeClr val="bg1"/>
                </a:solidFill>
                <a:effectLst/>
                <a:latin typeface="Calibri" panose="020F0502020204030204" pitchFamily="34" charset="0"/>
              </a:rPr>
              <a:t>‘</a:t>
            </a:r>
            <a:r>
              <a:rPr lang="en-US" sz="3200" b="1" i="0" dirty="0">
                <a:solidFill>
                  <a:srgbClr val="FFFFFF"/>
                </a:solidFill>
                <a:effectLst/>
                <a:latin typeface="roboto" panose="02000000000000000000" pitchFamily="2" charset="0"/>
              </a:rPr>
              <a:t>CYM exists to enhance the capacity, credibility and creativity of Christian mission and ministry amongst children and young people, their families and communities.’</a:t>
            </a:r>
            <a:endParaRPr lang="en-US" sz="2000" dirty="0">
              <a:solidFill>
                <a:schemeClr val="bg1"/>
              </a:solidFill>
            </a:endParaRPr>
          </a:p>
        </p:txBody>
      </p:sp>
      <p:pic>
        <p:nvPicPr>
          <p:cNvPr id="11" name="Picture 2" descr="CYM - Children Youth and Missio">
            <a:extLst>
              <a:ext uri="{FF2B5EF4-FFF2-40B4-BE49-F238E27FC236}">
                <a16:creationId xmlns:a16="http://schemas.microsoft.com/office/drawing/2014/main" id="{566D2A7B-EC6D-46C8-93B6-665A14960E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643856" y="1852931"/>
            <a:ext cx="5051320" cy="31516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2E4B86-10FC-4C6F-A276-EB4F3F58293F}"/>
              </a:ext>
            </a:extLst>
          </p:cNvPr>
          <p:cNvSpPr txBox="1"/>
          <p:nvPr/>
        </p:nvSpPr>
        <p:spPr>
          <a:xfrm>
            <a:off x="6643856" y="5362575"/>
            <a:ext cx="5051320" cy="584775"/>
          </a:xfrm>
          <a:prstGeom prst="rect">
            <a:avLst/>
          </a:prstGeom>
          <a:noFill/>
        </p:spPr>
        <p:txBody>
          <a:bodyPr wrap="square" rtlCol="0">
            <a:spAutoFit/>
          </a:bodyPr>
          <a:lstStyle/>
          <a:p>
            <a:pPr algn="ctr"/>
            <a:r>
              <a:rPr lang="en-GB" sz="3200" b="1" dirty="0"/>
              <a:t>Welcome!</a:t>
            </a:r>
          </a:p>
        </p:txBody>
      </p:sp>
    </p:spTree>
    <p:extLst>
      <p:ext uri="{BB962C8B-B14F-4D97-AF65-F5344CB8AC3E}">
        <p14:creationId xmlns:p14="http://schemas.microsoft.com/office/powerpoint/2010/main" val="2134704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DC71-D500-44C0-8663-376E71BAB59B}"/>
              </a:ext>
            </a:extLst>
          </p:cNvPr>
          <p:cNvSpPr>
            <a:spLocks noGrp="1"/>
          </p:cNvSpPr>
          <p:nvPr>
            <p:ph type="title"/>
          </p:nvPr>
        </p:nvSpPr>
        <p:spPr/>
        <p:txBody>
          <a:bodyPr>
            <a:normAutofit fontScale="90000"/>
          </a:bodyPr>
          <a:lstStyle/>
          <a:p>
            <a:r>
              <a:rPr lang="en-GB" dirty="0"/>
              <a:t>CYM Competencies (mapped, for Youth Work students, to NOS, and to Chaplaincy Standards)</a:t>
            </a:r>
          </a:p>
        </p:txBody>
      </p:sp>
      <p:pic>
        <p:nvPicPr>
          <p:cNvPr id="6" name="Content Placeholder 5" descr="Logo&#10;&#10;Description automatically generated with medium confidence">
            <a:extLst>
              <a:ext uri="{FF2B5EF4-FFF2-40B4-BE49-F238E27FC236}">
                <a16:creationId xmlns:a16="http://schemas.microsoft.com/office/drawing/2014/main" id="{2E3312E6-2781-415B-A68A-9E8CF2867A8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449329"/>
            <a:ext cx="5181600" cy="3103929"/>
          </a:xfrm>
        </p:spPr>
      </p:pic>
      <p:sp>
        <p:nvSpPr>
          <p:cNvPr id="4" name="Content Placeholder 3">
            <a:extLst>
              <a:ext uri="{FF2B5EF4-FFF2-40B4-BE49-F238E27FC236}">
                <a16:creationId xmlns:a16="http://schemas.microsoft.com/office/drawing/2014/main" id="{C79011AE-43CB-4004-B769-070E8A3ED77C}"/>
              </a:ext>
            </a:extLst>
          </p:cNvPr>
          <p:cNvSpPr>
            <a:spLocks noGrp="1"/>
          </p:cNvSpPr>
          <p:nvPr>
            <p:ph sz="half" idx="2"/>
          </p:nvPr>
        </p:nvSpPr>
        <p:spPr/>
        <p:txBody>
          <a:bodyPr/>
          <a:lstStyle/>
          <a:p>
            <a:pPr marL="514350" indent="-514350">
              <a:buFont typeface="+mj-lt"/>
              <a:buAutoNum type="arabicPeriod"/>
            </a:pPr>
            <a:r>
              <a:rPr lang="en-GB" dirty="0"/>
              <a:t>Values, principles and practice</a:t>
            </a:r>
          </a:p>
          <a:p>
            <a:pPr marL="514350" indent="-514350">
              <a:buFont typeface="+mj-lt"/>
              <a:buAutoNum type="arabicPeriod"/>
            </a:pPr>
            <a:r>
              <a:rPr lang="en-GB" dirty="0"/>
              <a:t>Building purposeful relationships</a:t>
            </a:r>
          </a:p>
          <a:p>
            <a:pPr marL="514350" indent="-514350">
              <a:buFont typeface="+mj-lt"/>
              <a:buAutoNum type="arabicPeriod"/>
            </a:pPr>
            <a:r>
              <a:rPr lang="en-GB" dirty="0"/>
              <a:t>Learning and informal education</a:t>
            </a:r>
          </a:p>
          <a:p>
            <a:pPr marL="514350" indent="-514350">
              <a:buFont typeface="+mj-lt"/>
              <a:buAutoNum type="arabicPeriod"/>
            </a:pPr>
            <a:r>
              <a:rPr lang="en-GB" dirty="0"/>
              <a:t>Communities and contexts</a:t>
            </a:r>
          </a:p>
          <a:p>
            <a:pPr marL="514350" indent="-514350">
              <a:buFont typeface="+mj-lt"/>
              <a:buAutoNum type="arabicPeriod"/>
            </a:pPr>
            <a:r>
              <a:rPr lang="en-GB" dirty="0"/>
              <a:t>Leadership and management</a:t>
            </a:r>
          </a:p>
          <a:p>
            <a:pPr marL="514350" indent="-514350">
              <a:buFont typeface="+mj-lt"/>
              <a:buAutoNum type="arabicPeriod"/>
            </a:pPr>
            <a:r>
              <a:rPr lang="en-GB" dirty="0"/>
              <a:t>Professional and ministerial formation</a:t>
            </a:r>
          </a:p>
          <a:p>
            <a:endParaRPr lang="en-GB" dirty="0"/>
          </a:p>
          <a:p>
            <a:endParaRPr lang="en-GB" dirty="0"/>
          </a:p>
          <a:p>
            <a:endParaRPr lang="en-GB" dirty="0"/>
          </a:p>
          <a:p>
            <a:endParaRPr lang="en-GB" dirty="0"/>
          </a:p>
        </p:txBody>
      </p:sp>
      <p:sp>
        <p:nvSpPr>
          <p:cNvPr id="7" name="Content Placeholder 3">
            <a:extLst>
              <a:ext uri="{FF2B5EF4-FFF2-40B4-BE49-F238E27FC236}">
                <a16:creationId xmlns:a16="http://schemas.microsoft.com/office/drawing/2014/main" id="{98A7F043-96C7-4EC1-9768-B3624392DB15}"/>
              </a:ext>
            </a:extLst>
          </p:cNvPr>
          <p:cNvSpPr txBox="1">
            <a:spLocks/>
          </p:cNvSpPr>
          <p:nvPr/>
        </p:nvSpPr>
        <p:spPr>
          <a:xfrm>
            <a:off x="2701255" y="1978025"/>
            <a:ext cx="8804945" cy="4351338"/>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ysClr val="windowText" lastClr="000000"/>
                </a:solidFill>
              </a:rPr>
              <a:t>NB – original PPT was incorrect. Here is the right order.</a:t>
            </a:r>
          </a:p>
          <a:p>
            <a:pPr marL="514350" indent="-514350">
              <a:buFont typeface="+mj-lt"/>
              <a:buAutoNum type="arabicPeriod"/>
            </a:pPr>
            <a:r>
              <a:rPr lang="en-GB" dirty="0">
                <a:solidFill>
                  <a:sysClr val="windowText" lastClr="000000"/>
                </a:solidFill>
              </a:rPr>
              <a:t>Values, principles and practice</a:t>
            </a:r>
          </a:p>
          <a:p>
            <a:pPr marL="514350" indent="-514350">
              <a:buFont typeface="+mj-lt"/>
              <a:buAutoNum type="arabicPeriod"/>
            </a:pPr>
            <a:r>
              <a:rPr lang="en-GB" dirty="0">
                <a:solidFill>
                  <a:sysClr val="windowText" lastClr="000000"/>
                </a:solidFill>
              </a:rPr>
              <a:t>Leadership and management </a:t>
            </a:r>
          </a:p>
          <a:p>
            <a:pPr marL="514350" indent="-514350">
              <a:buFont typeface="+mj-lt"/>
              <a:buAutoNum type="arabicPeriod"/>
            </a:pPr>
            <a:r>
              <a:rPr lang="en-GB" dirty="0">
                <a:solidFill>
                  <a:sysClr val="windowText" lastClr="000000"/>
                </a:solidFill>
              </a:rPr>
              <a:t>Communities and contexts</a:t>
            </a:r>
          </a:p>
          <a:p>
            <a:pPr marL="514350" indent="-514350">
              <a:buFont typeface="+mj-lt"/>
              <a:buAutoNum type="arabicPeriod"/>
            </a:pPr>
            <a:r>
              <a:rPr lang="en-GB" dirty="0">
                <a:solidFill>
                  <a:sysClr val="windowText" lastClr="000000"/>
                </a:solidFill>
              </a:rPr>
              <a:t>Learning and informal education</a:t>
            </a:r>
          </a:p>
          <a:p>
            <a:pPr marL="514350" indent="-514350">
              <a:buFont typeface="+mj-lt"/>
              <a:buAutoNum type="arabicPeriod"/>
            </a:pPr>
            <a:r>
              <a:rPr lang="en-GB" dirty="0">
                <a:solidFill>
                  <a:sysClr val="windowText" lastClr="000000"/>
                </a:solidFill>
              </a:rPr>
              <a:t>Building purposeful relationships</a:t>
            </a:r>
          </a:p>
          <a:p>
            <a:pPr marL="514350" indent="-514350">
              <a:buFont typeface="+mj-lt"/>
              <a:buAutoNum type="arabicPeriod"/>
            </a:pPr>
            <a:r>
              <a:rPr lang="en-GB" dirty="0">
                <a:solidFill>
                  <a:sysClr val="windowText" lastClr="000000"/>
                </a:solidFill>
              </a:rPr>
              <a:t>Professional and ministerial formation</a:t>
            </a:r>
          </a:p>
          <a:p>
            <a:endParaRPr lang="en-GB" dirty="0">
              <a:solidFill>
                <a:sysClr val="windowText" lastClr="000000"/>
              </a:solidFill>
            </a:endParaRPr>
          </a:p>
          <a:p>
            <a:endParaRPr lang="en-GB" dirty="0">
              <a:solidFill>
                <a:sysClr val="windowText" lastClr="000000"/>
              </a:solidFill>
            </a:endParaRPr>
          </a:p>
          <a:p>
            <a:endParaRPr lang="en-GB" dirty="0">
              <a:solidFill>
                <a:sysClr val="windowText" lastClr="000000"/>
              </a:solidFill>
            </a:endParaRPr>
          </a:p>
          <a:p>
            <a:endParaRPr lang="en-GB" dirty="0">
              <a:solidFill>
                <a:sysClr val="windowText" lastClr="000000"/>
              </a:solidFill>
            </a:endParaRPr>
          </a:p>
        </p:txBody>
      </p:sp>
    </p:spTree>
    <p:extLst>
      <p:ext uri="{BB962C8B-B14F-4D97-AF65-F5344CB8AC3E}">
        <p14:creationId xmlns:p14="http://schemas.microsoft.com/office/powerpoint/2010/main" val="599294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A147-D29F-41FC-BA87-F1D1F368E903}"/>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dirty="0">
                <a:solidFill>
                  <a:srgbClr val="FFFFFF"/>
                </a:solidFill>
              </a:rPr>
              <a:t>The portfolio</a:t>
            </a:r>
          </a:p>
        </p:txBody>
      </p:sp>
      <p:sp>
        <p:nvSpPr>
          <p:cNvPr id="3" name="Content Placeholder 2">
            <a:extLst>
              <a:ext uri="{FF2B5EF4-FFF2-40B4-BE49-F238E27FC236}">
                <a16:creationId xmlns:a16="http://schemas.microsoft.com/office/drawing/2014/main" id="{2F8A4A12-1600-47EB-AC50-8468B755532A}"/>
              </a:ext>
            </a:extLst>
          </p:cNvPr>
          <p:cNvSpPr>
            <a:spLocks noGrp="1"/>
          </p:cNvSpPr>
          <p:nvPr>
            <p:ph sz="half" idx="1"/>
          </p:nvPr>
        </p:nvSpPr>
        <p:spPr>
          <a:xfrm>
            <a:off x="7754587" y="498764"/>
            <a:ext cx="3913157" cy="5735781"/>
          </a:xfrm>
        </p:spPr>
        <p:txBody>
          <a:bodyPr vert="horz" lIns="91440" tIns="45720" rIns="91440" bIns="45720" rtlCol="0" anchor="ctr">
            <a:normAutofit fontScale="92500" lnSpcReduction="10000"/>
          </a:bodyPr>
          <a:lstStyle/>
          <a:p>
            <a:r>
              <a:rPr lang="en-US" sz="2000" dirty="0">
                <a:solidFill>
                  <a:srgbClr val="FFFFFF"/>
                </a:solidFill>
              </a:rPr>
              <a:t>A space to ‘evidence’, give account for and voice to your practice.</a:t>
            </a:r>
          </a:p>
          <a:p>
            <a:r>
              <a:rPr lang="en-US" sz="2000" dirty="0">
                <a:solidFill>
                  <a:srgbClr val="FFFFFF"/>
                </a:solidFill>
              </a:rPr>
              <a:t>A place to develop reflection in  drawing together practice, theology and theory.</a:t>
            </a:r>
          </a:p>
          <a:p>
            <a:r>
              <a:rPr lang="en-US" sz="2000" dirty="0">
                <a:solidFill>
                  <a:srgbClr val="FFFFFF"/>
                </a:solidFill>
              </a:rPr>
              <a:t>A space for others to speak into your practice, allowing you to learn and develop further. </a:t>
            </a:r>
          </a:p>
          <a:p>
            <a:r>
              <a:rPr lang="en-US" sz="2000" dirty="0">
                <a:solidFill>
                  <a:srgbClr val="FFFFFF"/>
                </a:solidFill>
              </a:rPr>
              <a:t>A space to consider how different strands of your practice and development become an integrated tapestry.</a:t>
            </a:r>
          </a:p>
          <a:p>
            <a:r>
              <a:rPr lang="en-US" sz="2000" dirty="0">
                <a:solidFill>
                  <a:srgbClr val="FFFFFF"/>
                </a:solidFill>
              </a:rPr>
              <a:t>A space to be challenged, to challenge yourself and to celebrate what God is doing through you.</a:t>
            </a:r>
          </a:p>
          <a:p>
            <a:r>
              <a:rPr lang="en-US" sz="2000" dirty="0">
                <a:solidFill>
                  <a:srgbClr val="FFFFFF"/>
                </a:solidFill>
              </a:rPr>
              <a:t>A space to set targets</a:t>
            </a:r>
          </a:p>
          <a:p>
            <a:r>
              <a:rPr lang="en-US" sz="2000" dirty="0">
                <a:solidFill>
                  <a:srgbClr val="FFFFFF"/>
                </a:solidFill>
              </a:rPr>
              <a:t>A space to develop and reflect strategically</a:t>
            </a:r>
          </a:p>
          <a:p>
            <a:r>
              <a:rPr lang="en-US" sz="2000" dirty="0">
                <a:solidFill>
                  <a:srgbClr val="FFFFFF"/>
                </a:solidFill>
              </a:rPr>
              <a:t>A space to get creative</a:t>
            </a:r>
          </a:p>
          <a:p>
            <a:endParaRPr lang="en-US" sz="2000" dirty="0">
              <a:solidFill>
                <a:srgbClr val="FFFFFF"/>
              </a:solidFill>
            </a:endParaRPr>
          </a:p>
        </p:txBody>
      </p:sp>
      <p:pic>
        <p:nvPicPr>
          <p:cNvPr id="8194" name="Picture 2" descr="28 Creative InDesign Portfolio Templates (Best for 2021)">
            <a:extLst>
              <a:ext uri="{FF2B5EF4-FFF2-40B4-BE49-F238E27FC236}">
                <a16:creationId xmlns:a16="http://schemas.microsoft.com/office/drawing/2014/main" id="{1EDD908C-5140-491B-B224-11DA076FFBB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2518" r="-1" b="1546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24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967C-6599-4493-A450-E87D00F0F827}"/>
              </a:ext>
            </a:extLst>
          </p:cNvPr>
          <p:cNvSpPr>
            <a:spLocks noGrp="1"/>
          </p:cNvSpPr>
          <p:nvPr>
            <p:ph type="title"/>
          </p:nvPr>
        </p:nvSpPr>
        <p:spPr>
          <a:xfrm>
            <a:off x="6688182" y="932961"/>
            <a:ext cx="4887685" cy="1777419"/>
          </a:xfrm>
        </p:spPr>
        <p:txBody>
          <a:bodyPr vert="horz" lIns="91440" tIns="45720" rIns="91440" bIns="45720" rtlCol="0" anchor="b">
            <a:normAutofit/>
          </a:bodyPr>
          <a:lstStyle/>
          <a:p>
            <a:r>
              <a:rPr lang="en-US" sz="4000"/>
              <a:t>Portfolio tasks may include</a:t>
            </a:r>
          </a:p>
        </p:txBody>
      </p:sp>
      <p:pic>
        <p:nvPicPr>
          <p:cNvPr id="5122" name="Picture 2" descr="28 Creative InDesign Portfolio Templates (Best for 2021)">
            <a:extLst>
              <a:ext uri="{FF2B5EF4-FFF2-40B4-BE49-F238E27FC236}">
                <a16:creationId xmlns:a16="http://schemas.microsoft.com/office/drawing/2014/main" id="{6A27B79E-E07E-4006-BCD2-D25727AC5BF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6595" r="11201" b="2"/>
          <a:stretch/>
        </p:blipFill>
        <p:spPr bwMode="auto">
          <a:xfrm>
            <a:off x="391903" y="573678"/>
            <a:ext cx="5103206" cy="57106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2CFDE68-5CE2-4435-BD34-277B366DEAB2}"/>
              </a:ext>
            </a:extLst>
          </p:cNvPr>
          <p:cNvSpPr>
            <a:spLocks noGrp="1"/>
          </p:cNvSpPr>
          <p:nvPr>
            <p:ph sz="half" idx="1"/>
          </p:nvPr>
        </p:nvSpPr>
        <p:spPr>
          <a:xfrm>
            <a:off x="6688182" y="2894529"/>
            <a:ext cx="4887685" cy="3210179"/>
          </a:xfrm>
        </p:spPr>
        <p:txBody>
          <a:bodyPr vert="horz" lIns="91440" tIns="45720" rIns="91440" bIns="45720" rtlCol="0" anchor="t">
            <a:normAutofit/>
          </a:bodyPr>
          <a:lstStyle/>
          <a:p>
            <a:r>
              <a:rPr lang="en-US" sz="2000"/>
              <a:t>Examples…</a:t>
            </a:r>
          </a:p>
          <a:p>
            <a:r>
              <a:rPr lang="en-US" sz="2000"/>
              <a:t>Directed tasks</a:t>
            </a:r>
          </a:p>
          <a:p>
            <a:r>
              <a:rPr lang="en-US" sz="2000"/>
              <a:t>Reflective accounts/blogs/vlogs/critical incidents</a:t>
            </a:r>
          </a:p>
          <a:p>
            <a:r>
              <a:rPr lang="en-US" sz="2000"/>
              <a:t>Gathering evidence</a:t>
            </a:r>
          </a:p>
          <a:p>
            <a:r>
              <a:rPr lang="en-US" sz="2000"/>
              <a:t>Timesheets</a:t>
            </a:r>
          </a:p>
          <a:p>
            <a:r>
              <a:rPr lang="en-US" sz="2000"/>
              <a:t>Observations of practice</a:t>
            </a:r>
          </a:p>
          <a:p>
            <a:r>
              <a:rPr lang="en-US" sz="2000"/>
              <a:t>Self/PT/LM assessments</a:t>
            </a:r>
          </a:p>
          <a:p>
            <a:endParaRPr lang="en-US" sz="2000"/>
          </a:p>
        </p:txBody>
      </p:sp>
    </p:spTree>
    <p:extLst>
      <p:ext uri="{BB962C8B-B14F-4D97-AF65-F5344CB8AC3E}">
        <p14:creationId xmlns:p14="http://schemas.microsoft.com/office/powerpoint/2010/main" val="295189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3B6618-F625-4A90-AEE5-BDE7C1FE41A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Timeline</a:t>
            </a:r>
          </a:p>
        </p:txBody>
      </p:sp>
      <p:sp>
        <p:nvSpPr>
          <p:cNvPr id="5" name="Content Placeholder 4">
            <a:extLst>
              <a:ext uri="{FF2B5EF4-FFF2-40B4-BE49-F238E27FC236}">
                <a16:creationId xmlns:a16="http://schemas.microsoft.com/office/drawing/2014/main" id="{8AC46D01-147F-4103-9065-2E41F2ACF4FA}"/>
              </a:ext>
            </a:extLst>
          </p:cNvPr>
          <p:cNvSpPr>
            <a:spLocks noGrp="1"/>
          </p:cNvSpPr>
          <p:nvPr>
            <p:ph sz="half" idx="1"/>
          </p:nvPr>
        </p:nvSpPr>
        <p:spPr>
          <a:xfrm>
            <a:off x="838201" y="2013625"/>
            <a:ext cx="4614759" cy="4163337"/>
          </a:xfrm>
        </p:spPr>
        <p:txBody>
          <a:bodyPr vert="horz" lIns="91440" tIns="45720" rIns="91440" bIns="45720" rtlCol="0">
            <a:normAutofit fontScale="92500" lnSpcReduction="20000"/>
          </a:bodyPr>
          <a:lstStyle/>
          <a:p>
            <a:pPr marL="0">
              <a:defRPr/>
            </a:pPr>
            <a:r>
              <a:rPr lang="en-US" sz="2000" dirty="0"/>
              <a:t>Placement set-up meeting (virtual, with documents returned)</a:t>
            </a:r>
          </a:p>
          <a:p>
            <a:pPr marL="0">
              <a:defRPr/>
            </a:pPr>
            <a:r>
              <a:rPr lang="en-US" sz="2000" dirty="0"/>
              <a:t>Term 1 – student begins in placement</a:t>
            </a:r>
          </a:p>
          <a:p>
            <a:pPr lvl="1">
              <a:defRPr/>
            </a:pPr>
            <a:r>
              <a:rPr lang="en-US" sz="2000" dirty="0"/>
              <a:t>Weekly supervision meetings with Line Managers to plan and evaluate work – ‘nuts and bolts’.</a:t>
            </a:r>
          </a:p>
          <a:p>
            <a:pPr>
              <a:defRPr/>
            </a:pPr>
            <a:r>
              <a:rPr lang="en-US" sz="2000" dirty="0"/>
              <a:t>3 way/tripartite meeting between PT, LM and Student (November?)</a:t>
            </a:r>
          </a:p>
          <a:p>
            <a:pPr lvl="1">
              <a:defRPr/>
            </a:pPr>
            <a:r>
              <a:rPr lang="en-US" sz="2000" dirty="0"/>
              <a:t>Regular student-PT meetings (10 meetings across the two years of your </a:t>
            </a:r>
            <a:r>
              <a:rPr lang="en-US" sz="2000" dirty="0" err="1"/>
              <a:t>PgDip</a:t>
            </a:r>
            <a:r>
              <a:rPr lang="en-US" sz="2000" dirty="0"/>
              <a:t>)</a:t>
            </a:r>
          </a:p>
          <a:p>
            <a:pPr lvl="1">
              <a:defRPr/>
            </a:pPr>
            <a:r>
              <a:rPr lang="en-US" sz="2000" dirty="0"/>
              <a:t>Observe student in practice</a:t>
            </a:r>
          </a:p>
          <a:p>
            <a:pPr>
              <a:defRPr/>
            </a:pPr>
            <a:r>
              <a:rPr lang="en-US" sz="2000" i="1" dirty="0"/>
              <a:t>Mid year </a:t>
            </a:r>
            <a:r>
              <a:rPr lang="en-US" sz="2000" dirty="0"/>
              <a:t>formative assessment 02.02.22</a:t>
            </a:r>
          </a:p>
          <a:p>
            <a:pPr>
              <a:defRPr/>
            </a:pPr>
            <a:r>
              <a:rPr lang="en-US" sz="2000" dirty="0"/>
              <a:t>(Parity)</a:t>
            </a:r>
          </a:p>
          <a:p>
            <a:pPr>
              <a:defRPr/>
            </a:pPr>
            <a:r>
              <a:rPr lang="en-US" sz="2000" dirty="0"/>
              <a:t>Summative Assessment for year 06.06.22</a:t>
            </a:r>
          </a:p>
          <a:p>
            <a:pPr>
              <a:defRPr/>
            </a:pPr>
            <a:endParaRPr lang="en-US" sz="2000" dirty="0"/>
          </a:p>
          <a:p>
            <a:pPr marL="0" indent="0">
              <a:buNone/>
              <a:defRPr/>
            </a:pPr>
            <a:endParaRPr lang="en-US" sz="2000" dirty="0"/>
          </a:p>
          <a:p>
            <a:pPr marL="0"/>
            <a:endParaRPr lang="en-US" sz="2000" dirty="0"/>
          </a:p>
        </p:txBody>
      </p:sp>
      <p:pic>
        <p:nvPicPr>
          <p:cNvPr id="4100" name="Picture 4" descr="Timeline">
            <a:extLst>
              <a:ext uri="{FF2B5EF4-FFF2-40B4-BE49-F238E27FC236}">
                <a16:creationId xmlns:a16="http://schemas.microsoft.com/office/drawing/2014/main" id="{80D8DC47-D9FC-440B-8010-8F393931484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8315" r="10720" b="-1"/>
          <a:stretch/>
        </p:blipFill>
        <p:spPr bwMode="auto">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049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7FDC-3B5D-4853-BC61-461B0C428274}"/>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Practice Tutors</a:t>
            </a:r>
          </a:p>
        </p:txBody>
      </p:sp>
      <p:sp>
        <p:nvSpPr>
          <p:cNvPr id="4" name="Content Placeholder 3">
            <a:extLst>
              <a:ext uri="{FF2B5EF4-FFF2-40B4-BE49-F238E27FC236}">
                <a16:creationId xmlns:a16="http://schemas.microsoft.com/office/drawing/2014/main" id="{8B4E8E28-1F91-44AB-B59A-B1F07B38DEA5}"/>
              </a:ext>
            </a:extLst>
          </p:cNvPr>
          <p:cNvSpPr>
            <a:spLocks noGrp="1"/>
          </p:cNvSpPr>
          <p:nvPr>
            <p:ph sz="half" idx="1"/>
          </p:nvPr>
        </p:nvSpPr>
        <p:spPr>
          <a:xfrm>
            <a:off x="572493" y="2071316"/>
            <a:ext cx="6713552" cy="4119172"/>
          </a:xfrm>
        </p:spPr>
        <p:txBody>
          <a:bodyPr vert="horz" lIns="91440" tIns="45720" rIns="91440" bIns="45720" rtlCol="0" anchor="t">
            <a:normAutofit/>
          </a:bodyPr>
          <a:lstStyle/>
          <a:p>
            <a:r>
              <a:rPr lang="en-US" altLang="en-US" sz="2200" dirty="0"/>
              <a:t>Non-managerial ‘supervision’</a:t>
            </a:r>
          </a:p>
          <a:p>
            <a:r>
              <a:rPr lang="en-US" altLang="en-US" sz="2200" dirty="0"/>
              <a:t>(Usually) local, but outside your agency</a:t>
            </a:r>
          </a:p>
          <a:p>
            <a:r>
              <a:rPr lang="en-US" altLang="en-US" sz="2200" dirty="0"/>
              <a:t>Qualified Youth Worker if appropriate to your pathway</a:t>
            </a:r>
          </a:p>
          <a:p>
            <a:r>
              <a:rPr lang="en-US" altLang="en-US" sz="2200" dirty="0"/>
              <a:t>10 meetings across the course of the first two years (</a:t>
            </a:r>
            <a:r>
              <a:rPr lang="en-US" altLang="en-US" sz="2200" dirty="0" err="1"/>
              <a:t>PgDip</a:t>
            </a:r>
            <a:r>
              <a:rPr lang="en-US" altLang="en-US" sz="2200" dirty="0"/>
              <a:t>) of your studies.</a:t>
            </a:r>
          </a:p>
          <a:p>
            <a:r>
              <a:rPr lang="en-US" altLang="en-US" sz="2200" dirty="0"/>
              <a:t>3-Way meetings –  at least one in each year. </a:t>
            </a:r>
          </a:p>
          <a:p>
            <a:pPr marL="342900"/>
            <a:r>
              <a:rPr lang="en-US" altLang="en-US" sz="2200" dirty="0"/>
              <a:t>Encourages reflective practice and development of the portfolio</a:t>
            </a:r>
          </a:p>
          <a:p>
            <a:pPr marL="342900"/>
            <a:r>
              <a:rPr lang="en-US" altLang="en-US" sz="2200" dirty="0"/>
              <a:t>Students submit work 48 hours before each meeting</a:t>
            </a:r>
          </a:p>
          <a:p>
            <a:endParaRPr lang="en-US" altLang="en-US" sz="2200" dirty="0"/>
          </a:p>
          <a:p>
            <a:endParaRPr lang="en-US" sz="2200" dirty="0"/>
          </a:p>
        </p:txBody>
      </p:sp>
      <p:pic>
        <p:nvPicPr>
          <p:cNvPr id="6" name="Content Placeholder 5">
            <a:extLst>
              <a:ext uri="{FF2B5EF4-FFF2-40B4-BE49-F238E27FC236}">
                <a16:creationId xmlns:a16="http://schemas.microsoft.com/office/drawing/2014/main" id="{708168B3-F433-4F1A-B578-501BB762B86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0641" r="5143" b="2"/>
          <a:stretch/>
        </p:blipFill>
        <p:spPr>
          <a:xfrm>
            <a:off x="7675658" y="2093976"/>
            <a:ext cx="3941064" cy="4096512"/>
          </a:xfrm>
          <a:prstGeom prst="rect">
            <a:avLst/>
          </a:prstGeom>
        </p:spPr>
      </p:pic>
    </p:spTree>
    <p:extLst>
      <p:ext uri="{BB962C8B-B14F-4D97-AF65-F5344CB8AC3E}">
        <p14:creationId xmlns:p14="http://schemas.microsoft.com/office/powerpoint/2010/main" val="374475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E2EE6-7FD9-4FA5-A12D-050A2D40E9D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Assessing Practice</a:t>
            </a:r>
          </a:p>
        </p:txBody>
      </p:sp>
      <p:sp>
        <p:nvSpPr>
          <p:cNvPr id="2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ED8AE6-13B1-46DE-A927-A4FD6DF01BA8}"/>
              </a:ext>
            </a:extLst>
          </p:cNvPr>
          <p:cNvSpPr>
            <a:spLocks noGrp="1"/>
          </p:cNvSpPr>
          <p:nvPr>
            <p:ph sz="half" idx="1"/>
          </p:nvPr>
        </p:nvSpPr>
        <p:spPr>
          <a:xfrm>
            <a:off x="630936" y="2807208"/>
            <a:ext cx="3429000" cy="3410712"/>
          </a:xfrm>
        </p:spPr>
        <p:txBody>
          <a:bodyPr vert="horz" lIns="91440" tIns="45720" rIns="91440" bIns="45720" rtlCol="0" anchor="t">
            <a:normAutofit/>
          </a:bodyPr>
          <a:lstStyle/>
          <a:p>
            <a:r>
              <a:rPr lang="en-US" sz="2200" b="1"/>
              <a:t>Knowledge  &amp; Understanding</a:t>
            </a:r>
            <a:endParaRPr lang="en-US" sz="2200"/>
          </a:p>
          <a:p>
            <a:pPr marL="800100" lvl="1"/>
            <a:r>
              <a:rPr lang="en-US" sz="2200"/>
              <a:t>Reflective Journals</a:t>
            </a:r>
          </a:p>
          <a:p>
            <a:pPr marL="800100" lvl="1"/>
            <a:r>
              <a:rPr lang="en-US" sz="2200"/>
              <a:t>Directed Tasks</a:t>
            </a:r>
          </a:p>
          <a:p>
            <a:r>
              <a:rPr lang="en-US" sz="2200" b="1"/>
              <a:t>Skills &amp; Practice</a:t>
            </a:r>
            <a:endParaRPr lang="en-US" sz="2200"/>
          </a:p>
          <a:p>
            <a:pPr marL="800100" lvl="1"/>
            <a:r>
              <a:rPr lang="en-US" sz="2200"/>
              <a:t>Physical Evidence</a:t>
            </a:r>
          </a:p>
          <a:p>
            <a:pPr marL="800100" lvl="1"/>
            <a:r>
              <a:rPr lang="en-US" sz="2200"/>
              <a:t>Observations</a:t>
            </a:r>
          </a:p>
          <a:p>
            <a:pPr marL="800100" lvl="1"/>
            <a:r>
              <a:rPr lang="en-US" sz="2200" i="1"/>
              <a:t>Safe to Practice </a:t>
            </a:r>
            <a:br>
              <a:rPr lang="en-US" sz="2200"/>
            </a:br>
            <a:r>
              <a:rPr lang="en-US" sz="2200"/>
              <a:t>(pass/fail)</a:t>
            </a:r>
          </a:p>
          <a:p>
            <a:pPr marL="800100" lvl="1"/>
            <a:endParaRPr lang="en-US" sz="2200" i="1"/>
          </a:p>
          <a:p>
            <a:endParaRPr lang="en-US" sz="2200"/>
          </a:p>
        </p:txBody>
      </p:sp>
      <p:pic>
        <p:nvPicPr>
          <p:cNvPr id="10" name="Content Placeholder 4" descr="A close up of text on a white background&#10;&#10;Description generated with high confidence">
            <a:extLst>
              <a:ext uri="{FF2B5EF4-FFF2-40B4-BE49-F238E27FC236}">
                <a16:creationId xmlns:a16="http://schemas.microsoft.com/office/drawing/2014/main" id="{8F79604D-E141-494F-A68C-F5FEB90DBCD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24179"/>
          <a:stretch/>
        </p:blipFill>
        <p:spPr>
          <a:xfrm>
            <a:off x="4654296" y="2251244"/>
            <a:ext cx="6903720" cy="2355511"/>
          </a:xfrm>
          <a:prstGeom prst="rect">
            <a:avLst/>
          </a:prstGeom>
        </p:spPr>
      </p:pic>
    </p:spTree>
    <p:extLst>
      <p:ext uri="{BB962C8B-B14F-4D97-AF65-F5344CB8AC3E}">
        <p14:creationId xmlns:p14="http://schemas.microsoft.com/office/powerpoint/2010/main" val="2994403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F874-6573-4B23-ABA3-554D46717E4D}"/>
              </a:ext>
            </a:extLst>
          </p:cNvPr>
          <p:cNvSpPr>
            <a:spLocks noGrp="1"/>
          </p:cNvSpPr>
          <p:nvPr>
            <p:ph type="title"/>
          </p:nvPr>
        </p:nvSpPr>
        <p:spPr>
          <a:xfrm>
            <a:off x="841247" y="474146"/>
            <a:ext cx="10515593" cy="1197864"/>
          </a:xfrm>
        </p:spPr>
        <p:txBody>
          <a:bodyPr vert="horz" lIns="91440" tIns="45720" rIns="91440" bIns="45720" rtlCol="0" anchor="ctr">
            <a:normAutofit/>
          </a:bodyPr>
          <a:lstStyle/>
          <a:p>
            <a:r>
              <a:rPr lang="en-US" sz="4400"/>
              <a:t>Skills in Observations and Assessments</a:t>
            </a:r>
          </a:p>
        </p:txBody>
      </p:sp>
      <p:pic>
        <p:nvPicPr>
          <p:cNvPr id="5" name="Picture 3" descr="A drawing of a keyboard&#10;&#10;Description generated with high confidence">
            <a:extLst>
              <a:ext uri="{FF2B5EF4-FFF2-40B4-BE49-F238E27FC236}">
                <a16:creationId xmlns:a16="http://schemas.microsoft.com/office/drawing/2014/main" id="{3AFA2FD3-39C3-4456-967F-9C117CFC02AC}"/>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4753" r="15961" b="1"/>
          <a:stretch/>
        </p:blipFill>
        <p:spPr bwMode="auto">
          <a:xfrm>
            <a:off x="835153" y="2002117"/>
            <a:ext cx="6215794" cy="41715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D1879491-DF8E-47CD-950D-58D0E56B3F48}"/>
              </a:ext>
            </a:extLst>
          </p:cNvPr>
          <p:cNvSpPr>
            <a:spLocks noGrp="1"/>
          </p:cNvSpPr>
          <p:nvPr>
            <p:ph type="body" sz="half" idx="2"/>
          </p:nvPr>
        </p:nvSpPr>
        <p:spPr>
          <a:xfrm>
            <a:off x="7533314" y="1999578"/>
            <a:ext cx="3823525" cy="4171568"/>
          </a:xfrm>
        </p:spPr>
        <p:txBody>
          <a:bodyPr vert="horz" lIns="91440" tIns="45720" rIns="91440" bIns="45720" rtlCol="0" anchor="ctr">
            <a:normAutofit/>
          </a:bodyPr>
          <a:lstStyle/>
          <a:p>
            <a:pPr indent="-228600">
              <a:buFont typeface="Arial" panose="020B0604020202020204" pitchFamily="34" charset="0"/>
              <a:buChar char="•"/>
            </a:pPr>
            <a:r>
              <a:rPr lang="en-US" altLang="en-US" sz="2800" dirty="0"/>
              <a:t>The word assessment comes from the Latin </a:t>
            </a:r>
            <a:r>
              <a:rPr lang="en-US" altLang="en-US" sz="2800" i="1" dirty="0"/>
              <a:t>ad </a:t>
            </a:r>
            <a:r>
              <a:rPr lang="en-US" altLang="en-US" sz="2800" i="1" dirty="0" err="1"/>
              <a:t>sedere</a:t>
            </a:r>
            <a:r>
              <a:rPr lang="en-US" altLang="en-US" sz="2800" i="1" dirty="0"/>
              <a:t> </a:t>
            </a:r>
            <a:r>
              <a:rPr lang="en-US" altLang="en-US" sz="2800" dirty="0"/>
              <a:t>which means to </a:t>
            </a:r>
            <a:r>
              <a:rPr lang="en-US" altLang="en-US" sz="2800" b="1" dirty="0"/>
              <a:t>sit down beside </a:t>
            </a:r>
            <a:r>
              <a:rPr lang="en-US" altLang="en-US" sz="2800" dirty="0"/>
              <a:t>- assessment should primarily be about providing guidance and feedback (feed-forward) to students.</a:t>
            </a:r>
            <a:endParaRPr lang="en-US" sz="2800" dirty="0"/>
          </a:p>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414479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0AA572-1C34-4770-B153-4845593FF3CE}"/>
              </a:ext>
            </a:extLst>
          </p:cNvPr>
          <p:cNvSpPr>
            <a:spLocks noGrp="1"/>
          </p:cNvSpPr>
          <p:nvPr>
            <p:ph type="title"/>
          </p:nvPr>
        </p:nvSpPr>
        <p:spPr/>
        <p:txBody>
          <a:bodyPr/>
          <a:lstStyle/>
          <a:p>
            <a:r>
              <a:rPr lang="en-GB" dirty="0"/>
              <a:t>Purpose of Professional Practice Assessment</a:t>
            </a:r>
          </a:p>
        </p:txBody>
      </p:sp>
      <p:sp>
        <p:nvSpPr>
          <p:cNvPr id="6" name="Content Placeholder 5">
            <a:extLst>
              <a:ext uri="{FF2B5EF4-FFF2-40B4-BE49-F238E27FC236}">
                <a16:creationId xmlns:a16="http://schemas.microsoft.com/office/drawing/2014/main" id="{ECDAD1DF-8EEC-400B-AC42-085CA0306571}"/>
              </a:ext>
            </a:extLst>
          </p:cNvPr>
          <p:cNvSpPr>
            <a:spLocks noGrp="1"/>
          </p:cNvSpPr>
          <p:nvPr>
            <p:ph sz="half" idx="1"/>
          </p:nvPr>
        </p:nvSpPr>
        <p:spPr/>
        <p:txBody>
          <a:bodyPr>
            <a:normAutofit/>
          </a:bodyPr>
          <a:lstStyle/>
          <a:p>
            <a:pPr marL="971550" lvl="1" indent="-514350">
              <a:buFont typeface="Arial" panose="020B0604020202020204" pitchFamily="34" charset="0"/>
              <a:buAutoNum type="arabicPeriod"/>
            </a:pPr>
            <a:r>
              <a:rPr lang="en-GB" altLang="en-US" sz="2800" dirty="0"/>
              <a:t>Formative and summative               </a:t>
            </a:r>
          </a:p>
          <a:p>
            <a:pPr marL="971550" lvl="1" indent="-514350">
              <a:buFont typeface="Arial" panose="020B0604020202020204" pitchFamily="34" charset="0"/>
              <a:buAutoNum type="arabicPeriod"/>
            </a:pPr>
            <a:r>
              <a:rPr lang="en-GB" altLang="en-US" sz="2800" dirty="0"/>
              <a:t>To aid learning and help students identify strengths, weaknesses, progress and areas they need to develop in</a:t>
            </a:r>
          </a:p>
          <a:p>
            <a:pPr marL="971550" lvl="1" indent="-514350">
              <a:buFont typeface="Arial" panose="020B0604020202020204" pitchFamily="34" charset="0"/>
              <a:buAutoNum type="arabicPeriod"/>
            </a:pPr>
            <a:r>
              <a:rPr lang="en-GB" altLang="en-US" sz="2800" dirty="0"/>
              <a:t>Certification/accreditation linked to the professional qualifying element of pathways.</a:t>
            </a:r>
          </a:p>
        </p:txBody>
      </p:sp>
      <p:pic>
        <p:nvPicPr>
          <p:cNvPr id="12" name="Content Placeholder 11">
            <a:extLst>
              <a:ext uri="{FF2B5EF4-FFF2-40B4-BE49-F238E27FC236}">
                <a16:creationId xmlns:a16="http://schemas.microsoft.com/office/drawing/2014/main" id="{5A5F8A02-F0C1-415D-ADC0-71B676B0A51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72200" y="2449329"/>
            <a:ext cx="5181600" cy="310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92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A4773B-D6BB-49EA-A337-F9ED41043D7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Graham and Ward (2019:1)</a:t>
            </a:r>
          </a:p>
        </p:txBody>
      </p:sp>
      <p:pic>
        <p:nvPicPr>
          <p:cNvPr id="9" name="Content Placeholder 8" descr="Text, letter&#10;&#10;Description automatically generated">
            <a:extLst>
              <a:ext uri="{FF2B5EF4-FFF2-40B4-BE49-F238E27FC236}">
                <a16:creationId xmlns:a16="http://schemas.microsoft.com/office/drawing/2014/main" id="{3E3A77BE-211D-4372-A9CA-0711D1655D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1147825"/>
            <a:ext cx="6780700" cy="4560021"/>
          </a:xfrm>
          <a:prstGeom prst="rect">
            <a:avLst/>
          </a:prstGeom>
        </p:spPr>
      </p:pic>
    </p:spTree>
    <p:extLst>
      <p:ext uri="{BB962C8B-B14F-4D97-AF65-F5344CB8AC3E}">
        <p14:creationId xmlns:p14="http://schemas.microsoft.com/office/powerpoint/2010/main" val="2870304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934E-0F5E-4BFE-A1BF-EEB7F7BF30C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200" kern="1200">
                <a:solidFill>
                  <a:srgbClr val="FFFFFF"/>
                </a:solidFill>
                <a:latin typeface="+mj-lt"/>
                <a:ea typeface="+mj-ea"/>
                <a:cs typeface="+mj-cs"/>
              </a:rPr>
              <a:t>Accompanying on learning journeys – using tools…</a:t>
            </a:r>
          </a:p>
        </p:txBody>
      </p:sp>
      <p:pic>
        <p:nvPicPr>
          <p:cNvPr id="4100" name="Picture 4">
            <a:extLst>
              <a:ext uri="{FF2B5EF4-FFF2-40B4-BE49-F238E27FC236}">
                <a16:creationId xmlns:a16="http://schemas.microsoft.com/office/drawing/2014/main" id="{7CCE6BCA-2108-4D31-8B1B-C45313281B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72420" y="961812"/>
            <a:ext cx="7120559"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45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A91848-2BAC-40E1-85E7-344EDE093063}"/>
              </a:ext>
            </a:extLst>
          </p:cNvPr>
          <p:cNvSpPr>
            <a:spLocks noGrp="1"/>
          </p:cNvSpPr>
          <p:nvPr>
            <p:ph type="title"/>
          </p:nvPr>
        </p:nvSpPr>
        <p:spPr>
          <a:xfrm>
            <a:off x="643468" y="643467"/>
            <a:ext cx="4620584" cy="4567137"/>
          </a:xfrm>
        </p:spPr>
        <p:txBody>
          <a:bodyPr vert="horz" lIns="91440" tIns="45720" rIns="91440" bIns="45720" rtlCol="0" anchor="b">
            <a:normAutofit fontScale="90000"/>
          </a:bodyPr>
          <a:lstStyle/>
          <a:p>
            <a:r>
              <a:rPr lang="en-US" dirty="0"/>
              <a:t>Introduction to professional and ministry practice: an initial guide for Post-graduate Students, Line Managers and Practice Tutors.</a:t>
            </a:r>
          </a:p>
        </p:txBody>
      </p:sp>
      <p:pic>
        <p:nvPicPr>
          <p:cNvPr id="7" name="Picture 6">
            <a:extLst>
              <a:ext uri="{FF2B5EF4-FFF2-40B4-BE49-F238E27FC236}">
                <a16:creationId xmlns:a16="http://schemas.microsoft.com/office/drawing/2014/main" id="{6A0DF676-B20B-4C84-B24C-DE0E9577F387}"/>
              </a:ext>
            </a:extLst>
          </p:cNvPr>
          <p:cNvPicPr>
            <a:picLocks noChangeAspect="1"/>
          </p:cNvPicPr>
          <p:nvPr/>
        </p:nvPicPr>
        <p:blipFill rotWithShape="1">
          <a:blip r:embed="rId2"/>
          <a:srcRect l="2473" r="4166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79349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59EE46-CF04-4889-806D-31FF5DBDBA0B}"/>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Line Manager’s Tasks</a:t>
            </a:r>
          </a:p>
        </p:txBody>
      </p:sp>
      <p:sp>
        <p:nvSpPr>
          <p:cNvPr id="5" name="Content Placeholder 4">
            <a:extLst>
              <a:ext uri="{FF2B5EF4-FFF2-40B4-BE49-F238E27FC236}">
                <a16:creationId xmlns:a16="http://schemas.microsoft.com/office/drawing/2014/main" id="{1DFB480F-1471-4320-8E50-51295597F2F6}"/>
              </a:ext>
            </a:extLst>
          </p:cNvPr>
          <p:cNvSpPr>
            <a:spLocks noGrp="1"/>
          </p:cNvSpPr>
          <p:nvPr>
            <p:ph sz="half" idx="1"/>
          </p:nvPr>
        </p:nvSpPr>
        <p:spPr>
          <a:xfrm>
            <a:off x="572493" y="2071316"/>
            <a:ext cx="6713552" cy="4119172"/>
          </a:xfrm>
        </p:spPr>
        <p:txBody>
          <a:bodyPr vert="horz" lIns="91440" tIns="45720" rIns="91440" bIns="45720" rtlCol="0" anchor="t">
            <a:normAutofit fontScale="25000" lnSpcReduction="20000"/>
          </a:bodyPr>
          <a:lstStyle/>
          <a:p>
            <a:pPr marL="0">
              <a:lnSpc>
                <a:spcPct val="120000"/>
              </a:lnSpc>
              <a:buClr>
                <a:schemeClr val="tx1">
                  <a:lumMod val="85000"/>
                  <a:lumOff val="15000"/>
                </a:schemeClr>
              </a:buClr>
              <a:defRPr/>
            </a:pPr>
            <a:r>
              <a:rPr lang="en-US" sz="6400" b="1" u="sng" dirty="0"/>
              <a:t>Observation</a:t>
            </a:r>
          </a:p>
          <a:p>
            <a:pPr marL="0">
              <a:lnSpc>
                <a:spcPct val="120000"/>
              </a:lnSpc>
              <a:spcBef>
                <a:spcPts val="1200"/>
              </a:spcBef>
              <a:spcAft>
                <a:spcPts val="1200"/>
              </a:spcAft>
              <a:buClr>
                <a:schemeClr val="tx1">
                  <a:lumMod val="85000"/>
                  <a:lumOff val="15000"/>
                </a:schemeClr>
              </a:buClr>
              <a:defRPr/>
            </a:pPr>
            <a:r>
              <a:rPr lang="en-US" sz="6400" dirty="0"/>
              <a:t>One specific session</a:t>
            </a:r>
          </a:p>
          <a:p>
            <a:pPr marL="0">
              <a:lnSpc>
                <a:spcPct val="120000"/>
              </a:lnSpc>
              <a:spcBef>
                <a:spcPts val="1200"/>
              </a:spcBef>
              <a:spcAft>
                <a:spcPts val="1200"/>
              </a:spcAft>
              <a:buClr>
                <a:schemeClr val="tx1">
                  <a:lumMod val="85000"/>
                  <a:lumOff val="15000"/>
                </a:schemeClr>
              </a:buClr>
              <a:defRPr/>
            </a:pPr>
            <a:r>
              <a:rPr lang="en-US" sz="6400" dirty="0"/>
              <a:t>One specified competence</a:t>
            </a:r>
          </a:p>
          <a:p>
            <a:pPr marL="0">
              <a:lnSpc>
                <a:spcPct val="120000"/>
              </a:lnSpc>
              <a:spcBef>
                <a:spcPts val="1200"/>
              </a:spcBef>
              <a:spcAft>
                <a:spcPts val="1200"/>
              </a:spcAft>
              <a:buClr>
                <a:schemeClr val="tx1">
                  <a:lumMod val="85000"/>
                  <a:lumOff val="15000"/>
                </a:schemeClr>
              </a:buClr>
              <a:defRPr/>
            </a:pPr>
            <a:r>
              <a:rPr lang="en-US" altLang="en-US" sz="6400" dirty="0"/>
              <a:t>Observations are normally of a specific session or context.</a:t>
            </a:r>
          </a:p>
          <a:p>
            <a:pPr>
              <a:lnSpc>
                <a:spcPct val="120000"/>
              </a:lnSpc>
            </a:pPr>
            <a:r>
              <a:rPr lang="en-US" altLang="en-US" sz="6400" dirty="0"/>
              <a:t>Be clear and give specific examples where possible.</a:t>
            </a:r>
          </a:p>
          <a:p>
            <a:pPr>
              <a:lnSpc>
                <a:spcPct val="120000"/>
              </a:lnSpc>
            </a:pPr>
            <a:r>
              <a:rPr lang="en-US" altLang="en-US" sz="6400" dirty="0"/>
              <a:t>Make suggestions for future practice or development</a:t>
            </a:r>
          </a:p>
          <a:p>
            <a:pPr>
              <a:lnSpc>
                <a:spcPct val="120000"/>
              </a:lnSpc>
            </a:pPr>
            <a:r>
              <a:rPr lang="en-US" altLang="en-US" sz="6400" dirty="0"/>
              <a:t>Don’t feel you have to comment on every competence element</a:t>
            </a:r>
            <a:endParaRPr lang="en-US" sz="6400" dirty="0"/>
          </a:p>
          <a:p>
            <a:pPr>
              <a:lnSpc>
                <a:spcPct val="120000"/>
              </a:lnSpc>
              <a:spcBef>
                <a:spcPct val="20000"/>
              </a:spcBef>
              <a:buClrTx/>
            </a:pPr>
            <a:r>
              <a:rPr lang="en-US" altLang="en-US" sz="6400" b="1" u="sng" dirty="0"/>
              <a:t>Assessment</a:t>
            </a:r>
          </a:p>
          <a:p>
            <a:pPr>
              <a:lnSpc>
                <a:spcPct val="120000"/>
              </a:lnSpc>
              <a:spcBef>
                <a:spcPts val="1200"/>
              </a:spcBef>
              <a:spcAft>
                <a:spcPts val="1200"/>
              </a:spcAft>
              <a:buClrTx/>
            </a:pPr>
            <a:r>
              <a:rPr lang="en-US" altLang="en-US" sz="6400" dirty="0"/>
              <a:t>Twice year summary</a:t>
            </a:r>
          </a:p>
          <a:p>
            <a:pPr marL="0">
              <a:spcBef>
                <a:spcPts val="1200"/>
              </a:spcBef>
              <a:spcAft>
                <a:spcPts val="1200"/>
              </a:spcAft>
              <a:buClr>
                <a:schemeClr val="tx1">
                  <a:lumMod val="85000"/>
                  <a:lumOff val="15000"/>
                </a:schemeClr>
              </a:buClr>
              <a:defRPr/>
            </a:pPr>
            <a:endParaRPr lang="en-US" sz="1000" dirty="0"/>
          </a:p>
          <a:p>
            <a:endParaRPr lang="en-US" sz="1000" dirty="0"/>
          </a:p>
        </p:txBody>
      </p:sp>
      <p:pic>
        <p:nvPicPr>
          <p:cNvPr id="7" name="Content Placeholder 6" descr="A close up of a person holding a camera&#10;&#10;Description generated with high confidence">
            <a:extLst>
              <a:ext uri="{FF2B5EF4-FFF2-40B4-BE49-F238E27FC236}">
                <a16:creationId xmlns:a16="http://schemas.microsoft.com/office/drawing/2014/main" id="{9F5858D7-EB21-4CCE-BB39-E6566EF2D68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2662" r="20899"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6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F6C28-416A-4E4C-BA6E-CC570323CBA9}"/>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altLang="en-US" sz="4200" b="1"/>
              <a:t>Completing Mid and End of Year Assessments</a:t>
            </a:r>
            <a:endParaRPr lang="en-US" sz="4200"/>
          </a:p>
        </p:txBody>
      </p:sp>
      <p:sp>
        <p:nvSpPr>
          <p:cNvPr id="3" name="Content Placeholder 2">
            <a:extLst>
              <a:ext uri="{FF2B5EF4-FFF2-40B4-BE49-F238E27FC236}">
                <a16:creationId xmlns:a16="http://schemas.microsoft.com/office/drawing/2014/main" id="{1FB22237-D200-4065-9488-1E80A743BEBF}"/>
              </a:ext>
            </a:extLst>
          </p:cNvPr>
          <p:cNvSpPr>
            <a:spLocks noGrp="1"/>
          </p:cNvSpPr>
          <p:nvPr>
            <p:ph sz="half" idx="1"/>
          </p:nvPr>
        </p:nvSpPr>
        <p:spPr>
          <a:xfrm>
            <a:off x="640080" y="2872899"/>
            <a:ext cx="4243589" cy="3320668"/>
          </a:xfrm>
        </p:spPr>
        <p:txBody>
          <a:bodyPr vert="horz" lIns="91440" tIns="45720" rIns="91440" bIns="45720" rtlCol="0">
            <a:normAutofit lnSpcReduction="10000"/>
          </a:bodyPr>
          <a:lstStyle/>
          <a:p>
            <a:pPr marL="182880">
              <a:buClr>
                <a:schemeClr val="tx1">
                  <a:lumMod val="85000"/>
                  <a:lumOff val="15000"/>
                </a:schemeClr>
              </a:buClr>
              <a:defRPr/>
            </a:pPr>
            <a:r>
              <a:rPr lang="en-US" sz="2200" dirty="0"/>
              <a:t>Promote development</a:t>
            </a:r>
          </a:p>
          <a:p>
            <a:pPr marL="182880">
              <a:buClr>
                <a:schemeClr val="tx1">
                  <a:lumMod val="85000"/>
                  <a:lumOff val="15000"/>
                </a:schemeClr>
              </a:buClr>
              <a:defRPr/>
            </a:pPr>
            <a:r>
              <a:rPr lang="en-US" sz="2200" dirty="0"/>
              <a:t>Try to be unbiased and fair </a:t>
            </a:r>
            <a:br>
              <a:rPr lang="en-US" sz="2200" dirty="0"/>
            </a:br>
            <a:r>
              <a:rPr lang="en-US" sz="2200" dirty="0"/>
              <a:t>and aware of your own values and ‘biases’.</a:t>
            </a:r>
          </a:p>
          <a:p>
            <a:pPr marL="182880">
              <a:buClr>
                <a:schemeClr val="tx1">
                  <a:lumMod val="85000"/>
                  <a:lumOff val="15000"/>
                </a:schemeClr>
              </a:buClr>
              <a:defRPr/>
            </a:pPr>
            <a:r>
              <a:rPr lang="en-US" sz="2200" dirty="0"/>
              <a:t>Remember that students are not necessarily  expected to be able to deal, at this stage, with complex or unexpected situations</a:t>
            </a:r>
          </a:p>
          <a:p>
            <a:pPr marL="182880">
              <a:buClr>
                <a:schemeClr val="tx1">
                  <a:lumMod val="85000"/>
                  <a:lumOff val="15000"/>
                </a:schemeClr>
              </a:buClr>
              <a:defRPr/>
            </a:pPr>
            <a:r>
              <a:rPr lang="en-US" sz="2200" dirty="0"/>
              <a:t>Be specific in feedback</a:t>
            </a:r>
          </a:p>
          <a:p>
            <a:pPr marL="182880">
              <a:buClr>
                <a:schemeClr val="tx1">
                  <a:lumMod val="85000"/>
                  <a:lumOff val="15000"/>
                </a:schemeClr>
              </a:buClr>
              <a:defRPr/>
            </a:pPr>
            <a:r>
              <a:rPr lang="en-US" sz="2200" dirty="0"/>
              <a:t>Please return forms on time!</a:t>
            </a:r>
          </a:p>
          <a:p>
            <a:endParaRPr lang="en-US" sz="2200" dirty="0"/>
          </a:p>
        </p:txBody>
      </p:sp>
      <p:pic>
        <p:nvPicPr>
          <p:cNvPr id="5" name="Content Placeholder 4" descr="A person wearing glasses and looking at the camera&#10;&#10;Description generated with very high confidence">
            <a:extLst>
              <a:ext uri="{FF2B5EF4-FFF2-40B4-BE49-F238E27FC236}">
                <a16:creationId xmlns:a16="http://schemas.microsoft.com/office/drawing/2014/main" id="{D1726896-40DC-4AFE-9EE4-67BF46B8097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746" r="12744"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81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5739-DACD-44C1-9BB6-62E90FD436C9}"/>
              </a:ext>
            </a:extLst>
          </p:cNvPr>
          <p:cNvSpPr>
            <a:spLocks noGrp="1"/>
          </p:cNvSpPr>
          <p:nvPr>
            <p:ph type="title"/>
          </p:nvPr>
        </p:nvSpPr>
        <p:spPr>
          <a:xfrm>
            <a:off x="1137034" y="609600"/>
            <a:ext cx="4784796" cy="1330840"/>
          </a:xfrm>
        </p:spPr>
        <p:txBody>
          <a:bodyPr>
            <a:normAutofit/>
          </a:bodyPr>
          <a:lstStyle/>
          <a:p>
            <a:r>
              <a:rPr lang="en-GB" altLang="en-US" b="1" dirty="0"/>
              <a:t>Helping Struggling Students</a:t>
            </a:r>
            <a:endParaRPr lang="en-GB" dirty="0"/>
          </a:p>
        </p:txBody>
      </p:sp>
      <p:sp>
        <p:nvSpPr>
          <p:cNvPr id="3" name="Content Placeholder 2">
            <a:extLst>
              <a:ext uri="{FF2B5EF4-FFF2-40B4-BE49-F238E27FC236}">
                <a16:creationId xmlns:a16="http://schemas.microsoft.com/office/drawing/2014/main" id="{D4541BF8-7C72-4375-A47A-6D7EAFA49FA1}"/>
              </a:ext>
            </a:extLst>
          </p:cNvPr>
          <p:cNvSpPr>
            <a:spLocks noGrp="1"/>
          </p:cNvSpPr>
          <p:nvPr>
            <p:ph idx="1"/>
          </p:nvPr>
        </p:nvSpPr>
        <p:spPr>
          <a:xfrm>
            <a:off x="1137034" y="2194102"/>
            <a:ext cx="4438036" cy="3908585"/>
          </a:xfrm>
        </p:spPr>
        <p:txBody>
          <a:bodyPr>
            <a:normAutofit/>
          </a:bodyPr>
          <a:lstStyle/>
          <a:p>
            <a:pPr marL="182880" indent="-182880">
              <a:buClr>
                <a:schemeClr val="tx1">
                  <a:lumMod val="85000"/>
                  <a:lumOff val="15000"/>
                </a:schemeClr>
              </a:buClr>
              <a:defRPr/>
            </a:pPr>
            <a:r>
              <a:rPr lang="en-GB" altLang="en-US" sz="1900"/>
              <a:t>Clearly inform the student of the criteria and standards where they are potentially failing in enough time to enable them to demonstrate to the contrary</a:t>
            </a:r>
          </a:p>
          <a:p>
            <a:pPr marL="182880" indent="-182880">
              <a:buClr>
                <a:schemeClr val="tx1">
                  <a:lumMod val="85000"/>
                  <a:lumOff val="15000"/>
                </a:schemeClr>
              </a:buClr>
              <a:defRPr/>
            </a:pPr>
            <a:r>
              <a:rPr lang="en-GB" altLang="en-US" sz="1900"/>
              <a:t>Enable students to maximize opportunities to develop competence </a:t>
            </a:r>
          </a:p>
          <a:p>
            <a:pPr marL="182880" indent="-182880">
              <a:buClr>
                <a:schemeClr val="tx1">
                  <a:lumMod val="85000"/>
                  <a:lumOff val="15000"/>
                </a:schemeClr>
              </a:buClr>
              <a:defRPr/>
            </a:pPr>
            <a:r>
              <a:rPr lang="en-GB" altLang="en-US" sz="1900"/>
              <a:t>Emphasise the need to make good use of their professional practice tutorials and professional formation group</a:t>
            </a:r>
          </a:p>
          <a:p>
            <a:pPr marL="182880" indent="-182880">
              <a:buClr>
                <a:schemeClr val="tx1">
                  <a:lumMod val="85000"/>
                  <a:lumOff val="15000"/>
                </a:schemeClr>
              </a:buClr>
              <a:defRPr/>
            </a:pPr>
            <a:r>
              <a:rPr lang="en-GB" altLang="en-US" sz="1900"/>
              <a:t>Complete our responsibilities in respect of fieldwork professionally and in good time</a:t>
            </a:r>
          </a:p>
          <a:p>
            <a:endParaRPr lang="en-GB" sz="1900"/>
          </a:p>
        </p:txBody>
      </p:sp>
      <p:pic>
        <p:nvPicPr>
          <p:cNvPr id="4" name="Content Placeholder 7" descr="Logo&#10;&#10;Description automatically generated with medium confidence">
            <a:extLst>
              <a:ext uri="{FF2B5EF4-FFF2-40B4-BE49-F238E27FC236}">
                <a16:creationId xmlns:a16="http://schemas.microsoft.com/office/drawing/2014/main" id="{B6D90F9C-864D-4D2D-8738-316F97AD6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610" y="2018813"/>
            <a:ext cx="4737650" cy="2842589"/>
          </a:xfrm>
          <a:prstGeom prst="rect">
            <a:avLst/>
          </a:prstGeom>
        </p:spPr>
      </p:pic>
    </p:spTree>
    <p:extLst>
      <p:ext uri="{BB962C8B-B14F-4D97-AF65-F5344CB8AC3E}">
        <p14:creationId xmlns:p14="http://schemas.microsoft.com/office/powerpoint/2010/main" val="3204053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289AEF8A-AEA2-4085-B351-7ADEF3AD8CEC}"/>
              </a:ext>
            </a:extLst>
          </p:cNvPr>
          <p:cNvSpPr>
            <a:spLocks noGrp="1" noChangeArrowheads="1"/>
          </p:cNvSpPr>
          <p:nvPr>
            <p:ph type="title"/>
          </p:nvPr>
        </p:nvSpPr>
        <p:spPr>
          <a:xfrm>
            <a:off x="630936" y="640080"/>
            <a:ext cx="4818888" cy="1481328"/>
          </a:xfrm>
        </p:spPr>
        <p:txBody>
          <a:bodyPr anchor="b">
            <a:normAutofit/>
          </a:bodyPr>
          <a:lstStyle/>
          <a:p>
            <a:pPr eaLnBrk="1" hangingPunct="1"/>
            <a:r>
              <a:rPr lang="en-GB" altLang="en-US" sz="5000" b="1"/>
              <a:t>If in doubt, contact us!</a:t>
            </a:r>
          </a:p>
        </p:txBody>
      </p:sp>
      <p:sp>
        <p:nvSpPr>
          <p:cNvPr id="29699" name="Content Placeholder 2">
            <a:extLst>
              <a:ext uri="{FF2B5EF4-FFF2-40B4-BE49-F238E27FC236}">
                <a16:creationId xmlns:a16="http://schemas.microsoft.com/office/drawing/2014/main" id="{2D41F6B3-8E1B-47C6-A164-F87666FF0262}"/>
              </a:ext>
            </a:extLst>
          </p:cNvPr>
          <p:cNvSpPr>
            <a:spLocks noGrp="1" noChangeArrowheads="1"/>
          </p:cNvSpPr>
          <p:nvPr>
            <p:ph idx="1"/>
          </p:nvPr>
        </p:nvSpPr>
        <p:spPr>
          <a:xfrm>
            <a:off x="630936" y="2660904"/>
            <a:ext cx="4818888" cy="3547872"/>
          </a:xfrm>
        </p:spPr>
        <p:txBody>
          <a:bodyPr anchor="t">
            <a:normAutofit/>
          </a:bodyPr>
          <a:lstStyle/>
          <a:p>
            <a:pPr marL="0" indent="0">
              <a:buNone/>
            </a:pPr>
            <a:r>
              <a:rPr lang="en-GB" altLang="en-US" sz="2200"/>
              <a:t>Please do not hesitate to contact us around any part of the assessment process. </a:t>
            </a:r>
          </a:p>
          <a:p>
            <a:pPr marL="0" indent="0">
              <a:buNone/>
            </a:pPr>
            <a:r>
              <a:rPr lang="en-GB" altLang="en-US" sz="2200"/>
              <a:t>We will be very happy to answer any questions or provide additional support if necessary.  </a:t>
            </a:r>
          </a:p>
          <a:p>
            <a:pPr marL="0" indent="0">
              <a:buNone/>
            </a:pPr>
            <a:endParaRPr lang="en-GB" altLang="en-US" sz="2200"/>
          </a:p>
        </p:txBody>
      </p:sp>
      <p:pic>
        <p:nvPicPr>
          <p:cNvPr id="5" name="Content Placeholder 7" descr="Logo&#10;&#10;Description automatically generated with medium confidence">
            <a:extLst>
              <a:ext uri="{FF2B5EF4-FFF2-40B4-BE49-F238E27FC236}">
                <a16:creationId xmlns:a16="http://schemas.microsoft.com/office/drawing/2014/main" id="{F9A54E8C-5D8B-4CF3-B565-99D52968F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9048" y="1791310"/>
            <a:ext cx="5458968" cy="32753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C72C84-9B94-422B-8C14-51D8750EE82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err="1">
                <a:solidFill>
                  <a:srgbClr val="FFFFFF"/>
                </a:solidFill>
                <a:latin typeface="+mj-lt"/>
                <a:ea typeface="+mj-ea"/>
                <a:cs typeface="+mj-cs"/>
                <a:hlinkClick r:id="rId2"/>
              </a:rPr>
              <a:t>MyCYM</a:t>
            </a:r>
            <a:r>
              <a:rPr lang="en-US" sz="3600" kern="1200" dirty="0">
                <a:solidFill>
                  <a:srgbClr val="FFFFFF"/>
                </a:solidFill>
                <a:latin typeface="+mj-lt"/>
                <a:ea typeface="+mj-ea"/>
                <a:cs typeface="+mj-cs"/>
                <a:hlinkClick r:id="rId2"/>
              </a:rPr>
              <a:t>: All courses</a:t>
            </a:r>
            <a:br>
              <a:rPr lang="en-US" sz="3600" kern="1200" dirty="0">
                <a:solidFill>
                  <a:srgbClr val="FFFFFF"/>
                </a:solidFill>
                <a:latin typeface="+mj-lt"/>
                <a:ea typeface="+mj-ea"/>
                <a:cs typeface="+mj-cs"/>
              </a:rPr>
            </a:br>
            <a:endParaRPr lang="en-US" sz="3600" kern="1200" dirty="0">
              <a:solidFill>
                <a:srgbClr val="FFFFFF"/>
              </a:solidFill>
              <a:latin typeface="+mj-lt"/>
              <a:ea typeface="+mj-ea"/>
              <a:cs typeface="+mj-cs"/>
            </a:endParaRPr>
          </a:p>
        </p:txBody>
      </p:sp>
      <p:pic>
        <p:nvPicPr>
          <p:cNvPr id="13" name="Content Placeholder 12">
            <a:extLst>
              <a:ext uri="{FF2B5EF4-FFF2-40B4-BE49-F238E27FC236}">
                <a16:creationId xmlns:a16="http://schemas.microsoft.com/office/drawing/2014/main" id="{5EB04835-448C-4876-BA83-03AF748A4306}"/>
              </a:ext>
            </a:extLst>
          </p:cNvPr>
          <p:cNvPicPr>
            <a:picLocks noGrp="1" noChangeAspect="1"/>
          </p:cNvPicPr>
          <p:nvPr>
            <p:ph idx="1"/>
          </p:nvPr>
        </p:nvPicPr>
        <p:blipFill>
          <a:blip r:embed="rId3"/>
          <a:stretch>
            <a:fillRect/>
          </a:stretch>
        </p:blipFill>
        <p:spPr>
          <a:xfrm>
            <a:off x="4777316" y="1520764"/>
            <a:ext cx="6780700" cy="3814143"/>
          </a:xfrm>
          <a:prstGeom prst="rect">
            <a:avLst/>
          </a:prstGeom>
        </p:spPr>
      </p:pic>
    </p:spTree>
    <p:extLst>
      <p:ext uri="{BB962C8B-B14F-4D97-AF65-F5344CB8AC3E}">
        <p14:creationId xmlns:p14="http://schemas.microsoft.com/office/powerpoint/2010/main" val="4192669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945A-B501-4EC4-9DBA-EA63D762075B}"/>
              </a:ext>
            </a:extLst>
          </p:cNvPr>
          <p:cNvSpPr>
            <a:spLocks noGrp="1"/>
          </p:cNvSpPr>
          <p:nvPr>
            <p:ph type="title"/>
          </p:nvPr>
        </p:nvSpPr>
        <p:spPr>
          <a:xfrm>
            <a:off x="2135560" y="0"/>
            <a:ext cx="7772400" cy="692696"/>
          </a:xfrm>
        </p:spPr>
        <p:txBody>
          <a:bodyPr/>
          <a:lstStyle/>
          <a:p>
            <a:r>
              <a:rPr lang="en-GB" sz="2800" dirty="0"/>
              <a:t>Glossary</a:t>
            </a:r>
            <a:endParaRPr lang="en-GB" dirty="0"/>
          </a:p>
        </p:txBody>
      </p:sp>
      <p:graphicFrame>
        <p:nvGraphicFramePr>
          <p:cNvPr id="4" name="Table 3">
            <a:extLst>
              <a:ext uri="{FF2B5EF4-FFF2-40B4-BE49-F238E27FC236}">
                <a16:creationId xmlns:a16="http://schemas.microsoft.com/office/drawing/2014/main" id="{79956E35-1663-4727-819F-20777D948ED6}"/>
              </a:ext>
            </a:extLst>
          </p:cNvPr>
          <p:cNvGraphicFramePr>
            <a:graphicFrameLocks noGrp="1"/>
          </p:cNvGraphicFramePr>
          <p:nvPr/>
        </p:nvGraphicFramePr>
        <p:xfrm>
          <a:off x="1559496" y="596030"/>
          <a:ext cx="8742744" cy="6364526"/>
        </p:xfrm>
        <a:graphic>
          <a:graphicData uri="http://schemas.openxmlformats.org/drawingml/2006/table">
            <a:tbl>
              <a:tblPr firstRow="1" firstCol="1" bandRow="1">
                <a:tableStyleId>{5940675A-B579-460E-94D1-54222C63F5DA}</a:tableStyleId>
              </a:tblPr>
              <a:tblGrid>
                <a:gridCol w="1890066">
                  <a:extLst>
                    <a:ext uri="{9D8B030D-6E8A-4147-A177-3AD203B41FA5}">
                      <a16:colId xmlns:a16="http://schemas.microsoft.com/office/drawing/2014/main" val="4220739350"/>
                    </a:ext>
                  </a:extLst>
                </a:gridCol>
                <a:gridCol w="6852678">
                  <a:extLst>
                    <a:ext uri="{9D8B030D-6E8A-4147-A177-3AD203B41FA5}">
                      <a16:colId xmlns:a16="http://schemas.microsoft.com/office/drawing/2014/main" val="4150854614"/>
                    </a:ext>
                  </a:extLst>
                </a:gridCol>
              </a:tblGrid>
              <a:tr h="346491">
                <a:tc>
                  <a:txBody>
                    <a:bodyPr/>
                    <a:lstStyle/>
                    <a:p>
                      <a:pPr>
                        <a:lnSpc>
                          <a:spcPct val="115000"/>
                        </a:lnSpc>
                        <a:spcBef>
                          <a:spcPts val="600"/>
                        </a:spcBef>
                        <a:spcAft>
                          <a:spcPts val="0"/>
                        </a:spcAft>
                      </a:pPr>
                      <a:r>
                        <a:rPr lang="en-GB" sz="1100" dirty="0">
                          <a:effectLst/>
                        </a:rPr>
                        <a:t>Alternative Placement /  Alternative Practice Agency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dirty="0">
                          <a:effectLst/>
                        </a:rPr>
                        <a:t>Students undertake work with two different agencies during their time on the course that are contrasting to work in the main agency.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3828226974"/>
                  </a:ext>
                </a:extLst>
              </a:tr>
              <a:tr h="346491">
                <a:tc>
                  <a:txBody>
                    <a:bodyPr/>
                    <a:lstStyle/>
                    <a:p>
                      <a:pPr>
                        <a:lnSpc>
                          <a:spcPct val="115000"/>
                        </a:lnSpc>
                        <a:spcBef>
                          <a:spcPts val="600"/>
                        </a:spcBef>
                        <a:spcAft>
                          <a:spcPts val="0"/>
                        </a:spcAft>
                      </a:pPr>
                      <a:r>
                        <a:rPr lang="en-GB" sz="1100" dirty="0">
                          <a:effectLst/>
                        </a:rPr>
                        <a:t>Assessment Documents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a:effectLst/>
                        </a:rPr>
                        <a:t>Line Managers, Practice Tutors and students all complete assessments on the student’s progress at Christmas and end of year.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2981532766"/>
                  </a:ext>
                </a:extLst>
              </a:tr>
              <a:tr h="265741">
                <a:tc>
                  <a:txBody>
                    <a:bodyPr/>
                    <a:lstStyle/>
                    <a:p>
                      <a:pPr>
                        <a:lnSpc>
                          <a:spcPct val="115000"/>
                        </a:lnSpc>
                        <a:spcBef>
                          <a:spcPts val="600"/>
                        </a:spcBef>
                        <a:spcAft>
                          <a:spcPts val="0"/>
                        </a:spcAft>
                      </a:pPr>
                      <a:r>
                        <a:rPr lang="en-GB" sz="1100" dirty="0">
                          <a:effectLst/>
                        </a:rPr>
                        <a:t>Competences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a:effectLst/>
                        </a:rPr>
                        <a:t>The skills, knowledge and understanding needed for professional work are divided into six areas of competence.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2984354303"/>
                  </a:ext>
                </a:extLst>
              </a:tr>
              <a:tr h="346491">
                <a:tc>
                  <a:txBody>
                    <a:bodyPr/>
                    <a:lstStyle/>
                    <a:p>
                      <a:pPr>
                        <a:lnSpc>
                          <a:spcPct val="115000"/>
                        </a:lnSpc>
                        <a:spcBef>
                          <a:spcPts val="600"/>
                        </a:spcBef>
                        <a:spcAft>
                          <a:spcPts val="0"/>
                        </a:spcAft>
                      </a:pPr>
                      <a:r>
                        <a:rPr lang="en-GB" sz="1100">
                          <a:effectLst/>
                        </a:rPr>
                        <a:t>Competence Elements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dirty="0">
                          <a:effectLst/>
                        </a:rPr>
                        <a:t>Specific skills are highlighted through the use of competence elements (</a:t>
                      </a:r>
                      <a:r>
                        <a:rPr lang="en-GB" sz="1100" dirty="0" err="1">
                          <a:effectLst/>
                        </a:rPr>
                        <a:t>a,b,c</a:t>
                      </a:r>
                      <a:r>
                        <a:rPr lang="en-GB" sz="1100" dirty="0">
                          <a:effectLst/>
                        </a:rPr>
                        <a:t>, etc) which students are required to demonstrate.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1557725193"/>
                  </a:ext>
                </a:extLst>
              </a:tr>
              <a:tr h="265741">
                <a:tc>
                  <a:txBody>
                    <a:bodyPr/>
                    <a:lstStyle/>
                    <a:p>
                      <a:pPr>
                        <a:lnSpc>
                          <a:spcPct val="115000"/>
                        </a:lnSpc>
                        <a:spcBef>
                          <a:spcPts val="600"/>
                        </a:spcBef>
                        <a:spcAft>
                          <a:spcPts val="0"/>
                        </a:spcAft>
                      </a:pPr>
                      <a:r>
                        <a:rPr lang="en-GB" sz="1100">
                          <a:effectLst/>
                        </a:rPr>
                        <a:t>Directed Tasks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a:effectLst/>
                        </a:rPr>
                        <a:t>Specific professional tasks which students write as part of their agency and academic work.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4227586186"/>
                  </a:ext>
                </a:extLst>
              </a:tr>
              <a:tr h="265741">
                <a:tc>
                  <a:txBody>
                    <a:bodyPr/>
                    <a:lstStyle/>
                    <a:p>
                      <a:pPr>
                        <a:lnSpc>
                          <a:spcPct val="115000"/>
                        </a:lnSpc>
                        <a:spcBef>
                          <a:spcPts val="600"/>
                        </a:spcBef>
                        <a:spcAft>
                          <a:spcPts val="0"/>
                        </a:spcAft>
                      </a:pPr>
                      <a:r>
                        <a:rPr lang="en-GB" sz="1100">
                          <a:effectLst/>
                        </a:rPr>
                        <a:t>End of Year Assessment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dirty="0">
                          <a:effectLst/>
                        </a:rPr>
                        <a:t>The Professional Practice assessment submitted in May.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1237022162"/>
                  </a:ext>
                </a:extLst>
              </a:tr>
              <a:tr h="265741">
                <a:tc>
                  <a:txBody>
                    <a:bodyPr/>
                    <a:lstStyle/>
                    <a:p>
                      <a:pPr>
                        <a:lnSpc>
                          <a:spcPct val="115000"/>
                        </a:lnSpc>
                        <a:spcBef>
                          <a:spcPts val="600"/>
                        </a:spcBef>
                        <a:spcAft>
                          <a:spcPts val="0"/>
                        </a:spcAft>
                      </a:pPr>
                      <a:r>
                        <a:rPr lang="en-GB" sz="1100">
                          <a:effectLst/>
                        </a:rPr>
                        <a:t>Evidence of Practice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dirty="0">
                          <a:effectLst/>
                        </a:rPr>
                        <a:t>Materials which the student collects and submits to demonstrate their professional and ministerial skills.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749672135"/>
                  </a:ext>
                </a:extLst>
              </a:tr>
              <a:tr h="265741">
                <a:tc>
                  <a:txBody>
                    <a:bodyPr/>
                    <a:lstStyle/>
                    <a:p>
                      <a:pPr>
                        <a:lnSpc>
                          <a:spcPct val="115000"/>
                        </a:lnSpc>
                        <a:spcBef>
                          <a:spcPts val="600"/>
                        </a:spcBef>
                        <a:spcAft>
                          <a:spcPts val="0"/>
                        </a:spcAft>
                      </a:pPr>
                      <a:r>
                        <a:rPr lang="en-GB" sz="1100" dirty="0">
                          <a:effectLst/>
                        </a:rPr>
                        <a:t>Professional Formation Group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a:effectLst/>
                        </a:rPr>
                        <a:t>Small groups which meet to discuss practice and help develop students’ understanding and skills.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3061027318"/>
                  </a:ext>
                </a:extLst>
              </a:tr>
              <a:tr h="265741">
                <a:tc>
                  <a:txBody>
                    <a:bodyPr/>
                    <a:lstStyle/>
                    <a:p>
                      <a:pPr>
                        <a:lnSpc>
                          <a:spcPct val="115000"/>
                        </a:lnSpc>
                        <a:spcBef>
                          <a:spcPts val="600"/>
                        </a:spcBef>
                        <a:spcAft>
                          <a:spcPts val="0"/>
                        </a:spcAft>
                      </a:pPr>
                      <a:r>
                        <a:rPr lang="en-GB" sz="1100">
                          <a:effectLst/>
                        </a:rPr>
                        <a:t>Main Agency Line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dirty="0">
                          <a:effectLst/>
                        </a:rPr>
                        <a:t>The person in the main agency who oversees the students work in the agency and meets regularly with them to discuss this.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2469801278"/>
                  </a:ext>
                </a:extLst>
              </a:tr>
              <a:tr h="346491">
                <a:tc>
                  <a:txBody>
                    <a:bodyPr/>
                    <a:lstStyle/>
                    <a:p>
                      <a:pPr>
                        <a:lnSpc>
                          <a:spcPct val="115000"/>
                        </a:lnSpc>
                        <a:spcBef>
                          <a:spcPts val="600"/>
                        </a:spcBef>
                        <a:spcAft>
                          <a:spcPts val="0"/>
                        </a:spcAft>
                      </a:pPr>
                      <a:r>
                        <a:rPr lang="en-GB" sz="1100" dirty="0">
                          <a:effectLst/>
                        </a:rPr>
                        <a:t>Main Placement / </a:t>
                      </a:r>
                      <a:br>
                        <a:rPr lang="en-GB" sz="1100" dirty="0">
                          <a:effectLst/>
                        </a:rPr>
                      </a:br>
                      <a:r>
                        <a:rPr lang="en-GB" sz="1100" dirty="0">
                          <a:effectLst/>
                        </a:rPr>
                        <a:t>Main Practice Agency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a:effectLst/>
                        </a:rPr>
                        <a:t>The church or organisation in which the student undertakes the majority of their practice during the course.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1656017347"/>
                  </a:ext>
                </a:extLst>
              </a:tr>
              <a:tr h="265741">
                <a:tc>
                  <a:txBody>
                    <a:bodyPr/>
                    <a:lstStyle/>
                    <a:p>
                      <a:pPr>
                        <a:lnSpc>
                          <a:spcPct val="115000"/>
                        </a:lnSpc>
                        <a:spcBef>
                          <a:spcPts val="600"/>
                        </a:spcBef>
                        <a:spcAft>
                          <a:spcPts val="0"/>
                        </a:spcAft>
                      </a:pPr>
                      <a:r>
                        <a:rPr lang="en-GB" sz="1100" dirty="0">
                          <a:effectLst/>
                        </a:rPr>
                        <a:t>Mid-Year Assessment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dirty="0">
                          <a:effectLst/>
                        </a:rPr>
                        <a:t>The Practice submission in December.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1642944457"/>
                  </a:ext>
                </a:extLst>
              </a:tr>
              <a:tr h="265741">
                <a:tc>
                  <a:txBody>
                    <a:bodyPr/>
                    <a:lstStyle/>
                    <a:p>
                      <a:pPr>
                        <a:lnSpc>
                          <a:spcPct val="115000"/>
                        </a:lnSpc>
                        <a:spcBef>
                          <a:spcPts val="600"/>
                        </a:spcBef>
                        <a:spcAft>
                          <a:spcPts val="0"/>
                        </a:spcAft>
                      </a:pPr>
                      <a:r>
                        <a:rPr lang="en-GB" sz="1100" dirty="0">
                          <a:effectLst/>
                        </a:rPr>
                        <a:t>MyCYM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dirty="0">
                          <a:effectLst/>
                        </a:rPr>
                        <a:t>CYM’s virtual learning environment (VLE), which can be accessed at </a:t>
                      </a:r>
                      <a:r>
                        <a:rPr lang="en-GB" sz="1100" u="sng" dirty="0">
                          <a:effectLst/>
                          <a:hlinkClick r:id="rId3"/>
                        </a:rPr>
                        <a:t>www.mycym.info</a:t>
                      </a: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3782128612"/>
                  </a:ext>
                </a:extLst>
              </a:tr>
              <a:tr h="265741">
                <a:tc>
                  <a:txBody>
                    <a:bodyPr/>
                    <a:lstStyle/>
                    <a:p>
                      <a:pPr>
                        <a:lnSpc>
                          <a:spcPct val="115000"/>
                        </a:lnSpc>
                        <a:spcBef>
                          <a:spcPts val="600"/>
                        </a:spcBef>
                        <a:spcAft>
                          <a:spcPts val="0"/>
                        </a:spcAft>
                      </a:pPr>
                      <a:r>
                        <a:rPr lang="en-GB" sz="1100">
                          <a:effectLst/>
                        </a:rPr>
                        <a:t>Observation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a:effectLst/>
                        </a:rPr>
                        <a:t>Sessions in which the student’s work is observed and a report written on their practice.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325371739"/>
                  </a:ext>
                </a:extLst>
              </a:tr>
              <a:tr h="398611">
                <a:tc>
                  <a:txBody>
                    <a:bodyPr/>
                    <a:lstStyle/>
                    <a:p>
                      <a:pPr>
                        <a:lnSpc>
                          <a:spcPct val="115000"/>
                        </a:lnSpc>
                        <a:spcBef>
                          <a:spcPts val="600"/>
                        </a:spcBef>
                        <a:spcAft>
                          <a:spcPts val="0"/>
                        </a:spcAft>
                      </a:pPr>
                      <a:r>
                        <a:rPr lang="en-GB" sz="1100">
                          <a:effectLst/>
                        </a:rPr>
                        <a:t>Parity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a:effectLst/>
                        </a:rPr>
                        <a:t>Academic process whereby CYM ensures marking across all PTs is standardised and reflecting marking criteria.  PTs are required to attend two parity meetings per year: Christmas parity and end of year parity.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1949329283"/>
                  </a:ext>
                </a:extLst>
              </a:tr>
              <a:tr h="346491">
                <a:tc>
                  <a:txBody>
                    <a:bodyPr/>
                    <a:lstStyle/>
                    <a:p>
                      <a:pPr>
                        <a:lnSpc>
                          <a:spcPct val="115000"/>
                        </a:lnSpc>
                        <a:spcBef>
                          <a:spcPts val="600"/>
                        </a:spcBef>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Portfolio</a:t>
                      </a:r>
                    </a:p>
                  </a:txBody>
                  <a:tcPr marL="39561" marR="39561" marT="0" marB="0"/>
                </a:tc>
                <a:tc>
                  <a:txBody>
                    <a:bodyPr/>
                    <a:lstStyle/>
                    <a:p>
                      <a:pPr>
                        <a:lnSpc>
                          <a:spcPct val="115000"/>
                        </a:lnSpc>
                        <a:spcBef>
                          <a:spcPts val="600"/>
                        </a:spcBef>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Professional Practice Assessment – a collection of work and assessments relating to the student’s practice in their placement, submitted termly for each competence.</a:t>
                      </a:r>
                    </a:p>
                  </a:txBody>
                  <a:tcPr marL="39561" marR="39561" marT="0" marB="0"/>
                </a:tc>
                <a:extLst>
                  <a:ext uri="{0D108BD9-81ED-4DB2-BD59-A6C34878D82A}">
                    <a16:rowId xmlns:a16="http://schemas.microsoft.com/office/drawing/2014/main" val="1897092313"/>
                  </a:ext>
                </a:extLst>
              </a:tr>
              <a:tr h="168013">
                <a:tc>
                  <a:txBody>
                    <a:bodyPr/>
                    <a:lstStyle/>
                    <a:p>
                      <a:pPr>
                        <a:lnSpc>
                          <a:spcPct val="115000"/>
                        </a:lnSpc>
                        <a:spcBef>
                          <a:spcPts val="600"/>
                        </a:spcBef>
                        <a:spcAft>
                          <a:spcPts val="0"/>
                        </a:spcAft>
                      </a:pPr>
                      <a:r>
                        <a:rPr lang="en-GB" sz="1100" dirty="0">
                          <a:effectLst/>
                        </a:rPr>
                        <a:t>Practice Portfolio</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a:effectLst/>
                        </a:rPr>
                        <a:t>The folder of work submitted by the student for the module.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3262854190"/>
                  </a:ext>
                </a:extLst>
              </a:tr>
              <a:tr h="346491">
                <a:tc>
                  <a:txBody>
                    <a:bodyPr/>
                    <a:lstStyle/>
                    <a:p>
                      <a:pPr>
                        <a:lnSpc>
                          <a:spcPct val="115000"/>
                        </a:lnSpc>
                        <a:spcBef>
                          <a:spcPts val="600"/>
                        </a:spcBef>
                        <a:spcAft>
                          <a:spcPts val="0"/>
                        </a:spcAft>
                      </a:pPr>
                      <a:r>
                        <a:rPr lang="en-GB" sz="1100" dirty="0">
                          <a:effectLst/>
                        </a:rPr>
                        <a:t>Practice Tutor / PT</a:t>
                      </a:r>
                    </a:p>
                  </a:txBody>
                  <a:tcPr marL="39561" marR="39561" marT="0" marB="0"/>
                </a:tc>
                <a:tc>
                  <a:txBody>
                    <a:bodyPr/>
                    <a:lstStyle/>
                    <a:p>
                      <a:pPr>
                        <a:lnSpc>
                          <a:spcPct val="115000"/>
                        </a:lnSpc>
                        <a:spcBef>
                          <a:spcPts val="600"/>
                        </a:spcBef>
                        <a:spcAft>
                          <a:spcPts val="0"/>
                        </a:spcAft>
                      </a:pPr>
                      <a:r>
                        <a:rPr lang="en-GB" sz="1100">
                          <a:effectLst/>
                        </a:rPr>
                        <a:t>A qualified and experienced professional who meets with the student regularly to assist them in their learning and professional development.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2779452028"/>
                  </a:ext>
                </a:extLst>
              </a:tr>
              <a:tr h="398611">
                <a:tc>
                  <a:txBody>
                    <a:bodyPr/>
                    <a:lstStyle/>
                    <a:p>
                      <a:pPr>
                        <a:lnSpc>
                          <a:spcPct val="115000"/>
                        </a:lnSpc>
                        <a:spcBef>
                          <a:spcPts val="600"/>
                        </a:spcBef>
                        <a:spcAft>
                          <a:spcPts val="0"/>
                        </a:spcAft>
                      </a:pPr>
                      <a:r>
                        <a:rPr lang="en-GB" sz="1100">
                          <a:effectLst/>
                        </a:rPr>
                        <a:t>Reflective Journals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a:effectLst/>
                        </a:rPr>
                        <a:t>Reflective, analytical pieces of work in which students demonstrate their competence and pull together their reflection on practice, reading and theology.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1908175325"/>
                  </a:ext>
                </a:extLst>
              </a:tr>
              <a:tr h="265741">
                <a:tc>
                  <a:txBody>
                    <a:bodyPr/>
                    <a:lstStyle/>
                    <a:p>
                      <a:pPr>
                        <a:lnSpc>
                          <a:spcPct val="115000"/>
                        </a:lnSpc>
                        <a:spcBef>
                          <a:spcPts val="600"/>
                        </a:spcBef>
                        <a:spcAft>
                          <a:spcPts val="0"/>
                        </a:spcAft>
                      </a:pPr>
                      <a:r>
                        <a:rPr lang="en-GB" sz="1100" dirty="0">
                          <a:effectLst/>
                        </a:rPr>
                        <a:t>Three-Way Meetings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tc>
                  <a:txBody>
                    <a:bodyPr/>
                    <a:lstStyle/>
                    <a:p>
                      <a:pPr>
                        <a:lnSpc>
                          <a:spcPct val="115000"/>
                        </a:lnSpc>
                        <a:spcBef>
                          <a:spcPts val="600"/>
                        </a:spcBef>
                        <a:spcAft>
                          <a:spcPts val="0"/>
                        </a:spcAft>
                      </a:pPr>
                      <a:r>
                        <a:rPr lang="en-GB" sz="1100" dirty="0">
                          <a:effectLst/>
                        </a:rPr>
                        <a:t>Meetings between the student, the Line Manager and the Practice Tutor to monitor progress and explore issues.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561" marR="39561" marT="0" marB="0"/>
                </a:tc>
                <a:extLst>
                  <a:ext uri="{0D108BD9-81ED-4DB2-BD59-A6C34878D82A}">
                    <a16:rowId xmlns:a16="http://schemas.microsoft.com/office/drawing/2014/main" val="3479326755"/>
                  </a:ext>
                </a:extLst>
              </a:tr>
              <a:tr h="265741">
                <a:tc>
                  <a:txBody>
                    <a:bodyPr/>
                    <a:lstStyle/>
                    <a:p>
                      <a:pPr>
                        <a:lnSpc>
                          <a:spcPct val="115000"/>
                        </a:lnSpc>
                        <a:spcBef>
                          <a:spcPts val="600"/>
                        </a:spcBef>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Year Tutor</a:t>
                      </a:r>
                    </a:p>
                  </a:txBody>
                  <a:tcPr marL="39561" marR="39561" marT="0" marB="0"/>
                </a:tc>
                <a:tc>
                  <a:txBody>
                    <a:bodyPr/>
                    <a:lstStyle/>
                    <a:p>
                      <a:pPr>
                        <a:lnSpc>
                          <a:spcPct val="115000"/>
                        </a:lnSpc>
                        <a:spcBef>
                          <a:spcPts val="600"/>
                        </a:spcBef>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MCYM Staff member responsible for all students in a particular year group. Often the first point of support for a student.</a:t>
                      </a:r>
                    </a:p>
                  </a:txBody>
                  <a:tcPr marL="39561" marR="39561" marT="0" marB="0"/>
                </a:tc>
                <a:extLst>
                  <a:ext uri="{0D108BD9-81ED-4DB2-BD59-A6C34878D82A}">
                    <a16:rowId xmlns:a16="http://schemas.microsoft.com/office/drawing/2014/main" val="910805931"/>
                  </a:ext>
                </a:extLst>
              </a:tr>
            </a:tbl>
          </a:graphicData>
        </a:graphic>
      </p:graphicFrame>
    </p:spTree>
    <p:extLst>
      <p:ext uri="{BB962C8B-B14F-4D97-AF65-F5344CB8AC3E}">
        <p14:creationId xmlns:p14="http://schemas.microsoft.com/office/powerpoint/2010/main" val="2696676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7BB6CB-5B5E-4233-B1A8-DE3B00811CCD}"/>
              </a:ext>
            </a:extLst>
          </p:cNvPr>
          <p:cNvSpPr>
            <a:spLocks noGrp="1"/>
          </p:cNvSpPr>
          <p:nvPr>
            <p:ph type="title"/>
          </p:nvPr>
        </p:nvSpPr>
        <p:spPr>
          <a:xfrm>
            <a:off x="838200" y="585216"/>
            <a:ext cx="10515600" cy="1325563"/>
          </a:xfrm>
        </p:spPr>
        <p:txBody>
          <a:bodyPr>
            <a:normAutofit/>
          </a:bodyPr>
          <a:lstStyle/>
          <a:p>
            <a:r>
              <a:rPr lang="en-GB" dirty="0"/>
              <a:t>What CYM offers</a:t>
            </a:r>
          </a:p>
        </p:txBody>
      </p:sp>
      <p:pic>
        <p:nvPicPr>
          <p:cNvPr id="7" name="Picture 2" descr="CYM - Children Youth and Missio">
            <a:extLst>
              <a:ext uri="{FF2B5EF4-FFF2-40B4-BE49-F238E27FC236}">
                <a16:creationId xmlns:a16="http://schemas.microsoft.com/office/drawing/2014/main" id="{A112D951-9D2C-4747-BC81-0CCF407E2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31" r="-2" b="-2"/>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1A644F3D-7CDD-48E7-9B37-9CD500CEAD57}"/>
              </a:ext>
            </a:extLst>
          </p:cNvPr>
          <p:cNvSpPr>
            <a:spLocks noGrp="1"/>
          </p:cNvSpPr>
          <p:nvPr>
            <p:ph idx="1"/>
          </p:nvPr>
        </p:nvSpPr>
        <p:spPr>
          <a:xfrm>
            <a:off x="7546848" y="2235200"/>
            <a:ext cx="4492752" cy="4275329"/>
          </a:xfrm>
        </p:spPr>
        <p:txBody>
          <a:bodyPr anchor="ctr">
            <a:normAutofit fontScale="92500" lnSpcReduction="20000"/>
          </a:bodyPr>
          <a:lstStyle/>
          <a:p>
            <a:r>
              <a:rPr lang="en-GB" sz="1600" dirty="0"/>
              <a:t>Introductory and Continuing Professional and Ministerial Development Courses – including development of new blended/online ‘Level 3’ course.</a:t>
            </a:r>
            <a:endParaRPr lang="en-GB" sz="800" dirty="0"/>
          </a:p>
          <a:p>
            <a:r>
              <a:rPr lang="en-GB" sz="1600" dirty="0"/>
              <a:t>In partnership with Newman University, Birmingham:</a:t>
            </a:r>
          </a:p>
          <a:p>
            <a:pPr lvl="1"/>
            <a:r>
              <a:rPr lang="en-GB" sz="1600" dirty="0"/>
              <a:t>Undergraduate Degrees in Practical Theology with specialist pathways, selected at the end of year 1 in:</a:t>
            </a:r>
          </a:p>
          <a:p>
            <a:pPr lvl="2"/>
            <a:r>
              <a:rPr lang="en-GB" sz="1600" dirty="0"/>
              <a:t>Chaplaincy</a:t>
            </a:r>
          </a:p>
          <a:p>
            <a:pPr lvl="2"/>
            <a:r>
              <a:rPr lang="en-GB" sz="1600" dirty="0"/>
              <a:t>Children’s and Family Ministry</a:t>
            </a:r>
          </a:p>
          <a:p>
            <a:pPr lvl="2"/>
            <a:r>
              <a:rPr lang="en-GB" sz="1600" dirty="0"/>
              <a:t>Community Ministry</a:t>
            </a:r>
          </a:p>
          <a:p>
            <a:pPr lvl="2"/>
            <a:r>
              <a:rPr lang="en-GB" sz="1600" dirty="0"/>
              <a:t>Community Youth Work (JNC)</a:t>
            </a:r>
          </a:p>
          <a:p>
            <a:pPr lvl="1"/>
            <a:r>
              <a:rPr lang="en-GB" sz="1600" dirty="0"/>
              <a:t>MA Courses with specialist pathways in:</a:t>
            </a:r>
          </a:p>
          <a:p>
            <a:pPr lvl="2"/>
            <a:r>
              <a:rPr lang="en-GB" sz="1600" dirty="0"/>
              <a:t>Christian Leadership in Context</a:t>
            </a:r>
          </a:p>
          <a:p>
            <a:pPr lvl="2"/>
            <a:r>
              <a:rPr lang="en-GB" sz="1600" dirty="0"/>
              <a:t>Youth and Community Work (JNC)</a:t>
            </a:r>
          </a:p>
          <a:p>
            <a:pPr lvl="2"/>
            <a:r>
              <a:rPr lang="en-GB" sz="1600" dirty="0"/>
              <a:t>Children and Family Work</a:t>
            </a:r>
          </a:p>
          <a:p>
            <a:pPr lvl="2"/>
            <a:r>
              <a:rPr lang="en-GB" sz="1600" dirty="0"/>
              <a:t>Chaplaincy with Children and Young People.</a:t>
            </a:r>
          </a:p>
        </p:txBody>
      </p:sp>
    </p:spTree>
    <p:extLst>
      <p:ext uri="{BB962C8B-B14F-4D97-AF65-F5344CB8AC3E}">
        <p14:creationId xmlns:p14="http://schemas.microsoft.com/office/powerpoint/2010/main" val="596639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A63E-6F62-2940-A58E-F8B7C7CD5FDA}"/>
              </a:ext>
            </a:extLst>
          </p:cNvPr>
          <p:cNvSpPr>
            <a:spLocks noGrp="1"/>
          </p:cNvSpPr>
          <p:nvPr>
            <p:ph type="title"/>
          </p:nvPr>
        </p:nvSpPr>
        <p:spPr>
          <a:xfrm>
            <a:off x="4369345" y="249963"/>
            <a:ext cx="5534154" cy="842930"/>
          </a:xfrm>
        </p:spPr>
        <p:txBody>
          <a:bodyPr>
            <a:normAutofit fontScale="90000"/>
          </a:bodyPr>
          <a:lstStyle/>
          <a:p>
            <a:r>
              <a:rPr lang="en-US" sz="6000" dirty="0">
                <a:solidFill>
                  <a:srgbClr val="B71E83"/>
                </a:solidFill>
                <a:latin typeface="+mn-lt"/>
              </a:rPr>
              <a:t>Values – 7 Strands</a:t>
            </a:r>
          </a:p>
        </p:txBody>
      </p:sp>
      <p:pic>
        <p:nvPicPr>
          <p:cNvPr id="8" name="Picture 7" descr="A picture containing clock, drawing&#10;&#10;Description automatically generated">
            <a:extLst>
              <a:ext uri="{FF2B5EF4-FFF2-40B4-BE49-F238E27FC236}">
                <a16:creationId xmlns:a16="http://schemas.microsoft.com/office/drawing/2014/main" id="{F0C884C2-7172-C046-AF15-1A45DE8157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32" y="70523"/>
            <a:ext cx="1905000" cy="951970"/>
          </a:xfrm>
          <a:prstGeom prst="rect">
            <a:avLst/>
          </a:prstGeom>
        </p:spPr>
      </p:pic>
      <p:pic>
        <p:nvPicPr>
          <p:cNvPr id="4" name="Graphic 3" descr="Employee badge outline">
            <a:extLst>
              <a:ext uri="{FF2B5EF4-FFF2-40B4-BE49-F238E27FC236}">
                <a16:creationId xmlns:a16="http://schemas.microsoft.com/office/drawing/2014/main" id="{E1393C0D-9C9D-624C-98FB-9C38151CB8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96144" y="2051203"/>
            <a:ext cx="553943" cy="553943"/>
          </a:xfrm>
          <a:prstGeom prst="rect">
            <a:avLst/>
          </a:prstGeom>
        </p:spPr>
      </p:pic>
      <p:pic>
        <p:nvPicPr>
          <p:cNvPr id="6" name="Graphic 5" descr="Add with solid fill">
            <a:extLst>
              <a:ext uri="{FF2B5EF4-FFF2-40B4-BE49-F238E27FC236}">
                <a16:creationId xmlns:a16="http://schemas.microsoft.com/office/drawing/2014/main" id="{F6607281-063D-9E4B-B843-7D690CB133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59484" y="3233058"/>
            <a:ext cx="328256" cy="328256"/>
          </a:xfrm>
          <a:prstGeom prst="rect">
            <a:avLst/>
          </a:prstGeom>
        </p:spPr>
      </p:pic>
      <p:grpSp>
        <p:nvGrpSpPr>
          <p:cNvPr id="10" name="Group 9">
            <a:extLst>
              <a:ext uri="{FF2B5EF4-FFF2-40B4-BE49-F238E27FC236}">
                <a16:creationId xmlns:a16="http://schemas.microsoft.com/office/drawing/2014/main" id="{19845997-0033-FF48-A19C-7D0345A4EBBF}"/>
              </a:ext>
            </a:extLst>
          </p:cNvPr>
          <p:cNvGrpSpPr/>
          <p:nvPr/>
        </p:nvGrpSpPr>
        <p:grpSpPr>
          <a:xfrm>
            <a:off x="317240" y="2202025"/>
            <a:ext cx="11569957" cy="1807155"/>
            <a:chOff x="485193" y="1754159"/>
            <a:chExt cx="12916668" cy="2074507"/>
          </a:xfrm>
        </p:grpSpPr>
        <p:sp>
          <p:nvSpPr>
            <p:cNvPr id="9" name="Oval 8">
              <a:extLst>
                <a:ext uri="{FF2B5EF4-FFF2-40B4-BE49-F238E27FC236}">
                  <a16:creationId xmlns:a16="http://schemas.microsoft.com/office/drawing/2014/main" id="{4C10543A-88B4-6747-978E-3BFA2750590E}"/>
                </a:ext>
              </a:extLst>
            </p:cNvPr>
            <p:cNvSpPr/>
            <p:nvPr/>
          </p:nvSpPr>
          <p:spPr>
            <a:xfrm>
              <a:off x="485193" y="1754159"/>
              <a:ext cx="2052734" cy="2034073"/>
            </a:xfrm>
            <a:prstGeom prst="ellipse">
              <a:avLst/>
            </a:prstGeom>
            <a:solidFill>
              <a:srgbClr val="B71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D01AD36-5087-B347-A053-DA8FD1CD614C}"/>
                </a:ext>
              </a:extLst>
            </p:cNvPr>
            <p:cNvSpPr/>
            <p:nvPr/>
          </p:nvSpPr>
          <p:spPr>
            <a:xfrm>
              <a:off x="2317105" y="1775932"/>
              <a:ext cx="2052734" cy="2034073"/>
            </a:xfrm>
            <a:prstGeom prst="ellipse">
              <a:avLst/>
            </a:prstGeom>
            <a:solidFill>
              <a:srgbClr val="B71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F10CC85-8D00-9B42-8125-16A4AB083E1B}"/>
                </a:ext>
              </a:extLst>
            </p:cNvPr>
            <p:cNvSpPr/>
            <p:nvPr/>
          </p:nvSpPr>
          <p:spPr>
            <a:xfrm>
              <a:off x="4052593" y="1775932"/>
              <a:ext cx="2052734" cy="2034073"/>
            </a:xfrm>
            <a:prstGeom prst="ellipse">
              <a:avLst/>
            </a:prstGeom>
            <a:solidFill>
              <a:srgbClr val="B71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CFDA6DE-8C64-AF4D-9E6E-FC6335FB1C38}"/>
                </a:ext>
              </a:extLst>
            </p:cNvPr>
            <p:cNvSpPr/>
            <p:nvPr/>
          </p:nvSpPr>
          <p:spPr>
            <a:xfrm>
              <a:off x="5862733" y="1757271"/>
              <a:ext cx="2052734" cy="2034073"/>
            </a:xfrm>
            <a:prstGeom prst="ellipse">
              <a:avLst/>
            </a:prstGeom>
            <a:solidFill>
              <a:srgbClr val="B71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893F845-0751-7548-95BE-1C352C11F2BE}"/>
                </a:ext>
              </a:extLst>
            </p:cNvPr>
            <p:cNvSpPr/>
            <p:nvPr/>
          </p:nvSpPr>
          <p:spPr>
            <a:xfrm>
              <a:off x="7654207" y="1794593"/>
              <a:ext cx="2052734" cy="2034073"/>
            </a:xfrm>
            <a:prstGeom prst="ellipse">
              <a:avLst/>
            </a:prstGeom>
            <a:solidFill>
              <a:srgbClr val="B71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ABDEDE8-0F51-F74C-8715-5CCA8E03D75D}"/>
                </a:ext>
              </a:extLst>
            </p:cNvPr>
            <p:cNvSpPr/>
            <p:nvPr/>
          </p:nvSpPr>
          <p:spPr>
            <a:xfrm>
              <a:off x="9464344" y="1775932"/>
              <a:ext cx="2052734" cy="2034073"/>
            </a:xfrm>
            <a:prstGeom prst="ellipse">
              <a:avLst/>
            </a:prstGeom>
            <a:solidFill>
              <a:srgbClr val="B71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9CBEB4D-5EB8-0F4A-9725-64FEA3AD8E35}"/>
                </a:ext>
              </a:extLst>
            </p:cNvPr>
            <p:cNvSpPr/>
            <p:nvPr/>
          </p:nvSpPr>
          <p:spPr>
            <a:xfrm>
              <a:off x="11349127" y="1775932"/>
              <a:ext cx="2052734" cy="2034073"/>
            </a:xfrm>
            <a:prstGeom prst="ellipse">
              <a:avLst/>
            </a:prstGeom>
            <a:solidFill>
              <a:srgbClr val="B71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Graphic 21" descr="Add with solid fill">
            <a:extLst>
              <a:ext uri="{FF2B5EF4-FFF2-40B4-BE49-F238E27FC236}">
                <a16:creationId xmlns:a16="http://schemas.microsoft.com/office/drawing/2014/main" id="{53003923-9A2C-FF40-A2F4-12000C02A836}"/>
              </a:ext>
            </a:extLst>
          </p:cNvPr>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3969810" y="2630791"/>
            <a:ext cx="914400" cy="914400"/>
          </a:xfrm>
          <a:prstGeom prst="rect">
            <a:avLst/>
          </a:prstGeom>
        </p:spPr>
      </p:pic>
      <p:pic>
        <p:nvPicPr>
          <p:cNvPr id="24" name="Graphic 23" descr="Employee badge with solid fill">
            <a:extLst>
              <a:ext uri="{FF2B5EF4-FFF2-40B4-BE49-F238E27FC236}">
                <a16:creationId xmlns:a16="http://schemas.microsoft.com/office/drawing/2014/main" id="{B9AE3767-9CF7-4E46-8B49-BE1C9BFEDA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1473" y="2603642"/>
            <a:ext cx="914400" cy="914400"/>
          </a:xfrm>
          <a:prstGeom prst="rect">
            <a:avLst/>
          </a:prstGeom>
        </p:spPr>
      </p:pic>
      <p:pic>
        <p:nvPicPr>
          <p:cNvPr id="26" name="Graphic 25" descr="Prayer candle with solid fill">
            <a:extLst>
              <a:ext uri="{FF2B5EF4-FFF2-40B4-BE49-F238E27FC236}">
                <a16:creationId xmlns:a16="http://schemas.microsoft.com/office/drawing/2014/main" id="{6281D071-78B4-9F47-B3C6-C95F344B2D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424574" y="2626570"/>
            <a:ext cx="914400" cy="914400"/>
          </a:xfrm>
          <a:prstGeom prst="rect">
            <a:avLst/>
          </a:prstGeom>
        </p:spPr>
      </p:pic>
      <p:pic>
        <p:nvPicPr>
          <p:cNvPr id="28" name="Graphic 27" descr="Briefcase with solid fill">
            <a:extLst>
              <a:ext uri="{FF2B5EF4-FFF2-40B4-BE49-F238E27FC236}">
                <a16:creationId xmlns:a16="http://schemas.microsoft.com/office/drawing/2014/main" id="{692089E3-22D4-094E-83FA-EE9F477B64F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20139" y="2654561"/>
            <a:ext cx="914400" cy="914400"/>
          </a:xfrm>
          <a:prstGeom prst="rect">
            <a:avLst/>
          </a:prstGeom>
        </p:spPr>
      </p:pic>
      <p:pic>
        <p:nvPicPr>
          <p:cNvPr id="30" name="Graphic 29" descr="Graduation cap with solid fill">
            <a:extLst>
              <a:ext uri="{FF2B5EF4-FFF2-40B4-BE49-F238E27FC236}">
                <a16:creationId xmlns:a16="http://schemas.microsoft.com/office/drawing/2014/main" id="{8BDB1469-FB01-414C-AA0C-BC7F4A677AD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075718" y="2467949"/>
            <a:ext cx="1152330" cy="1152330"/>
          </a:xfrm>
          <a:prstGeom prst="rect">
            <a:avLst/>
          </a:prstGeom>
        </p:spPr>
      </p:pic>
      <p:pic>
        <p:nvPicPr>
          <p:cNvPr id="32" name="Graphic 31" descr="Storytelling with solid fill">
            <a:extLst>
              <a:ext uri="{FF2B5EF4-FFF2-40B4-BE49-F238E27FC236}">
                <a16:creationId xmlns:a16="http://schemas.microsoft.com/office/drawing/2014/main" id="{15018592-6ADB-484A-B611-8F7FE2CDE6C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829867" y="2505273"/>
            <a:ext cx="914400" cy="914400"/>
          </a:xfrm>
          <a:prstGeom prst="rect">
            <a:avLst/>
          </a:prstGeom>
        </p:spPr>
      </p:pic>
      <p:pic>
        <p:nvPicPr>
          <p:cNvPr id="34" name="Graphic 33" descr="Users with solid fill">
            <a:extLst>
              <a:ext uri="{FF2B5EF4-FFF2-40B4-BE49-F238E27FC236}">
                <a16:creationId xmlns:a16="http://schemas.microsoft.com/office/drawing/2014/main" id="{C3F511CF-7850-3840-8B64-E8F5D6531CC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453392" y="2579915"/>
            <a:ext cx="1058275" cy="1058275"/>
          </a:xfrm>
          <a:prstGeom prst="rect">
            <a:avLst/>
          </a:prstGeom>
        </p:spPr>
      </p:pic>
      <p:sp>
        <p:nvSpPr>
          <p:cNvPr id="35" name="TextBox 34">
            <a:extLst>
              <a:ext uri="{FF2B5EF4-FFF2-40B4-BE49-F238E27FC236}">
                <a16:creationId xmlns:a16="http://schemas.microsoft.com/office/drawing/2014/main" id="{035B2348-2644-924F-92F5-4D4010875CCD}"/>
              </a:ext>
            </a:extLst>
          </p:cNvPr>
          <p:cNvSpPr txBox="1"/>
          <p:nvPr/>
        </p:nvSpPr>
        <p:spPr>
          <a:xfrm>
            <a:off x="559834" y="4124134"/>
            <a:ext cx="1160683" cy="415498"/>
          </a:xfrm>
          <a:prstGeom prst="rect">
            <a:avLst/>
          </a:prstGeom>
          <a:noFill/>
        </p:spPr>
        <p:txBody>
          <a:bodyPr wrap="square" rtlCol="0">
            <a:spAutoFit/>
          </a:bodyPr>
          <a:lstStyle/>
          <a:p>
            <a:r>
              <a:rPr lang="en-US" sz="2100" b="1" dirty="0">
                <a:solidFill>
                  <a:srgbClr val="2198D5"/>
                </a:solidFill>
              </a:rPr>
              <a:t>Personal</a:t>
            </a:r>
          </a:p>
        </p:txBody>
      </p:sp>
      <p:sp>
        <p:nvSpPr>
          <p:cNvPr id="36" name="TextBox 35">
            <a:extLst>
              <a:ext uri="{FF2B5EF4-FFF2-40B4-BE49-F238E27FC236}">
                <a16:creationId xmlns:a16="http://schemas.microsoft.com/office/drawing/2014/main" id="{E3939189-2B28-CA4C-A2B3-70A586F94FB7}"/>
              </a:ext>
            </a:extLst>
          </p:cNvPr>
          <p:cNvSpPr txBox="1"/>
          <p:nvPr/>
        </p:nvSpPr>
        <p:spPr>
          <a:xfrm>
            <a:off x="2279776" y="4145907"/>
            <a:ext cx="1160683" cy="415498"/>
          </a:xfrm>
          <a:prstGeom prst="rect">
            <a:avLst/>
          </a:prstGeom>
          <a:noFill/>
        </p:spPr>
        <p:txBody>
          <a:bodyPr wrap="square" rtlCol="0">
            <a:spAutoFit/>
          </a:bodyPr>
          <a:lstStyle/>
          <a:p>
            <a:r>
              <a:rPr lang="en-US" sz="2100" b="1" dirty="0">
                <a:solidFill>
                  <a:srgbClr val="2198D5"/>
                </a:solidFill>
              </a:rPr>
              <a:t>Spiritual</a:t>
            </a:r>
          </a:p>
        </p:txBody>
      </p:sp>
      <p:sp>
        <p:nvSpPr>
          <p:cNvPr id="37" name="TextBox 36">
            <a:extLst>
              <a:ext uri="{FF2B5EF4-FFF2-40B4-BE49-F238E27FC236}">
                <a16:creationId xmlns:a16="http://schemas.microsoft.com/office/drawing/2014/main" id="{19FF488C-1B93-8344-82C7-BA0CBA98B086}"/>
              </a:ext>
            </a:extLst>
          </p:cNvPr>
          <p:cNvSpPr txBox="1"/>
          <p:nvPr/>
        </p:nvSpPr>
        <p:spPr>
          <a:xfrm>
            <a:off x="3740884" y="4130358"/>
            <a:ext cx="1554544" cy="415498"/>
          </a:xfrm>
          <a:prstGeom prst="rect">
            <a:avLst/>
          </a:prstGeom>
          <a:noFill/>
        </p:spPr>
        <p:txBody>
          <a:bodyPr wrap="square" rtlCol="0">
            <a:spAutoFit/>
          </a:bodyPr>
          <a:lstStyle/>
          <a:p>
            <a:r>
              <a:rPr lang="en-US" sz="2100" b="1" dirty="0">
                <a:solidFill>
                  <a:srgbClr val="2198D5"/>
                </a:solidFill>
              </a:rPr>
              <a:t>Ministerial</a:t>
            </a:r>
          </a:p>
        </p:txBody>
      </p:sp>
      <p:sp>
        <p:nvSpPr>
          <p:cNvPr id="38" name="TextBox 37">
            <a:extLst>
              <a:ext uri="{FF2B5EF4-FFF2-40B4-BE49-F238E27FC236}">
                <a16:creationId xmlns:a16="http://schemas.microsoft.com/office/drawing/2014/main" id="{06385862-A40C-DC41-BED3-3B449382ADA3}"/>
              </a:ext>
            </a:extLst>
          </p:cNvPr>
          <p:cNvSpPr txBox="1"/>
          <p:nvPr/>
        </p:nvSpPr>
        <p:spPr>
          <a:xfrm>
            <a:off x="5292873" y="4152131"/>
            <a:ext cx="1554544" cy="415498"/>
          </a:xfrm>
          <a:prstGeom prst="rect">
            <a:avLst/>
          </a:prstGeom>
          <a:noFill/>
        </p:spPr>
        <p:txBody>
          <a:bodyPr wrap="square" rtlCol="0">
            <a:spAutoFit/>
          </a:bodyPr>
          <a:lstStyle/>
          <a:p>
            <a:r>
              <a:rPr lang="en-US" sz="2100" b="1" dirty="0">
                <a:solidFill>
                  <a:srgbClr val="2198D5"/>
                </a:solidFill>
              </a:rPr>
              <a:t>Professional</a:t>
            </a:r>
          </a:p>
        </p:txBody>
      </p:sp>
      <p:sp>
        <p:nvSpPr>
          <p:cNvPr id="39" name="TextBox 38">
            <a:extLst>
              <a:ext uri="{FF2B5EF4-FFF2-40B4-BE49-F238E27FC236}">
                <a16:creationId xmlns:a16="http://schemas.microsoft.com/office/drawing/2014/main" id="{BD4A78E6-D94D-FE40-AD7F-9565CBA928E4}"/>
              </a:ext>
            </a:extLst>
          </p:cNvPr>
          <p:cNvSpPr txBox="1"/>
          <p:nvPr/>
        </p:nvSpPr>
        <p:spPr>
          <a:xfrm>
            <a:off x="6991036" y="4133470"/>
            <a:ext cx="1554544" cy="415498"/>
          </a:xfrm>
          <a:prstGeom prst="rect">
            <a:avLst/>
          </a:prstGeom>
          <a:noFill/>
        </p:spPr>
        <p:txBody>
          <a:bodyPr wrap="square" rtlCol="0">
            <a:spAutoFit/>
          </a:bodyPr>
          <a:lstStyle/>
          <a:p>
            <a:r>
              <a:rPr lang="en-US" sz="2100" b="1" dirty="0">
                <a:solidFill>
                  <a:srgbClr val="2198D5"/>
                </a:solidFill>
              </a:rPr>
              <a:t>Academic</a:t>
            </a:r>
          </a:p>
        </p:txBody>
      </p:sp>
      <p:sp>
        <p:nvSpPr>
          <p:cNvPr id="40" name="TextBox 39">
            <a:extLst>
              <a:ext uri="{FF2B5EF4-FFF2-40B4-BE49-F238E27FC236}">
                <a16:creationId xmlns:a16="http://schemas.microsoft.com/office/drawing/2014/main" id="{DBCC7DD7-7E8C-234D-8DFA-5903FCBB4B85}"/>
              </a:ext>
            </a:extLst>
          </p:cNvPr>
          <p:cNvSpPr txBox="1"/>
          <p:nvPr/>
        </p:nvSpPr>
        <p:spPr>
          <a:xfrm>
            <a:off x="8543029" y="4155243"/>
            <a:ext cx="1554544" cy="415498"/>
          </a:xfrm>
          <a:prstGeom prst="rect">
            <a:avLst/>
          </a:prstGeom>
          <a:noFill/>
        </p:spPr>
        <p:txBody>
          <a:bodyPr wrap="square" rtlCol="0">
            <a:spAutoFit/>
          </a:bodyPr>
          <a:lstStyle/>
          <a:p>
            <a:r>
              <a:rPr lang="en-US" sz="2100" b="1" dirty="0">
                <a:solidFill>
                  <a:srgbClr val="2198D5"/>
                </a:solidFill>
              </a:rPr>
              <a:t>Theological</a:t>
            </a:r>
          </a:p>
        </p:txBody>
      </p:sp>
      <p:sp>
        <p:nvSpPr>
          <p:cNvPr id="41" name="TextBox 40">
            <a:extLst>
              <a:ext uri="{FF2B5EF4-FFF2-40B4-BE49-F238E27FC236}">
                <a16:creationId xmlns:a16="http://schemas.microsoft.com/office/drawing/2014/main" id="{8034EB3F-E888-694D-9F48-1CFD84ABD756}"/>
              </a:ext>
            </a:extLst>
          </p:cNvPr>
          <p:cNvSpPr txBox="1"/>
          <p:nvPr/>
        </p:nvSpPr>
        <p:spPr>
          <a:xfrm>
            <a:off x="10300292" y="4158355"/>
            <a:ext cx="1554544" cy="415498"/>
          </a:xfrm>
          <a:prstGeom prst="rect">
            <a:avLst/>
          </a:prstGeom>
          <a:noFill/>
        </p:spPr>
        <p:txBody>
          <a:bodyPr wrap="square" rtlCol="0">
            <a:spAutoFit/>
          </a:bodyPr>
          <a:lstStyle/>
          <a:p>
            <a:r>
              <a:rPr lang="en-US" sz="2100" b="1" dirty="0">
                <a:solidFill>
                  <a:srgbClr val="2198D5"/>
                </a:solidFill>
              </a:rPr>
              <a:t>Community</a:t>
            </a:r>
          </a:p>
        </p:txBody>
      </p:sp>
      <p:sp>
        <p:nvSpPr>
          <p:cNvPr id="42" name="Title 1">
            <a:extLst>
              <a:ext uri="{FF2B5EF4-FFF2-40B4-BE49-F238E27FC236}">
                <a16:creationId xmlns:a16="http://schemas.microsoft.com/office/drawing/2014/main" id="{627DE9EB-9A76-414C-B180-609F84A86420}"/>
              </a:ext>
            </a:extLst>
          </p:cNvPr>
          <p:cNvSpPr txBox="1">
            <a:spLocks/>
          </p:cNvSpPr>
          <p:nvPr/>
        </p:nvSpPr>
        <p:spPr>
          <a:xfrm>
            <a:off x="1837615" y="6006526"/>
            <a:ext cx="8951494" cy="8514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GB" sz="3600" dirty="0">
                <a:solidFill>
                  <a:srgbClr val="B71E83"/>
                </a:solidFill>
                <a:latin typeface="Kefa" panose="02000506000000020004" pitchFamily="2" charset="77"/>
                <a:ea typeface="Brush Script MT" panose="03060802040406070304" pitchFamily="66" charset="-122"/>
                <a:cs typeface="Apple Chancery" panose="03020702040506060504" pitchFamily="66" charset="-79"/>
              </a:rPr>
              <a:t>Learning      Growing     Serving</a:t>
            </a:r>
          </a:p>
        </p:txBody>
      </p:sp>
      <p:sp>
        <p:nvSpPr>
          <p:cNvPr id="3" name="Slide Number Placeholder 2">
            <a:extLst>
              <a:ext uri="{FF2B5EF4-FFF2-40B4-BE49-F238E27FC236}">
                <a16:creationId xmlns:a16="http://schemas.microsoft.com/office/drawing/2014/main" id="{8161EA82-8F62-46CD-9EC6-C5584275C823}"/>
              </a:ext>
            </a:extLst>
          </p:cNvPr>
          <p:cNvSpPr>
            <a:spLocks noGrp="1"/>
          </p:cNvSpPr>
          <p:nvPr>
            <p:ph type="sldNum" sz="quarter" idx="12"/>
          </p:nvPr>
        </p:nvSpPr>
        <p:spPr/>
        <p:txBody>
          <a:bodyPr/>
          <a:lstStyle/>
          <a:p>
            <a:fld id="{675D5DA1-6778-864F-80E9-A861CC993E6C}" type="slidenum">
              <a:rPr lang="en-US" smtClean="0"/>
              <a:t>4</a:t>
            </a:fld>
            <a:endParaRPr lang="en-US" dirty="0"/>
          </a:p>
        </p:txBody>
      </p:sp>
    </p:spTree>
    <p:extLst>
      <p:ext uri="{BB962C8B-B14F-4D97-AF65-F5344CB8AC3E}">
        <p14:creationId xmlns:p14="http://schemas.microsoft.com/office/powerpoint/2010/main" val="2981230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6A7A80-9000-436F-9502-C2B5493A98DD}"/>
              </a:ext>
            </a:extLst>
          </p:cNvPr>
          <p:cNvSpPr>
            <a:spLocks noGrp="1"/>
          </p:cNvSpPr>
          <p:nvPr>
            <p:ph type="title"/>
          </p:nvPr>
        </p:nvSpPr>
        <p:spPr>
          <a:xfrm>
            <a:off x="635000" y="640823"/>
            <a:ext cx="3418659" cy="5583148"/>
          </a:xfrm>
        </p:spPr>
        <p:txBody>
          <a:bodyPr anchor="ctr">
            <a:normAutofit/>
          </a:bodyPr>
          <a:lstStyle/>
          <a:p>
            <a:r>
              <a:rPr lang="en-GB" sz="5400"/>
              <a:t>Synthesis</a:t>
            </a:r>
          </a:p>
        </p:txBody>
      </p:sp>
      <p:graphicFrame>
        <p:nvGraphicFramePr>
          <p:cNvPr id="12" name="Content Placeholder 11">
            <a:extLst>
              <a:ext uri="{FF2B5EF4-FFF2-40B4-BE49-F238E27FC236}">
                <a16:creationId xmlns:a16="http://schemas.microsoft.com/office/drawing/2014/main" id="{3F87ED44-3585-4250-B46F-9349E167DC49}"/>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615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C844-976A-4FB6-A40D-F743B06D7F5B}"/>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Practice modules</a:t>
            </a:r>
          </a:p>
        </p:txBody>
      </p:sp>
      <p:sp>
        <p:nvSpPr>
          <p:cNvPr id="4" name="Content Placeholder 3">
            <a:extLst>
              <a:ext uri="{FF2B5EF4-FFF2-40B4-BE49-F238E27FC236}">
                <a16:creationId xmlns:a16="http://schemas.microsoft.com/office/drawing/2014/main" id="{C580EB0E-21B7-4740-B7DF-9208551215F0}"/>
              </a:ext>
            </a:extLst>
          </p:cNvPr>
          <p:cNvSpPr>
            <a:spLocks noGrp="1"/>
          </p:cNvSpPr>
          <p:nvPr>
            <p:ph sz="half" idx="1"/>
          </p:nvPr>
        </p:nvSpPr>
        <p:spPr>
          <a:xfrm>
            <a:off x="838200" y="2333297"/>
            <a:ext cx="4619621" cy="3843666"/>
          </a:xfrm>
        </p:spPr>
        <p:txBody>
          <a:bodyPr vert="horz" lIns="91440" tIns="45720" rIns="91440" bIns="45720" rtlCol="0">
            <a:normAutofit fontScale="77500" lnSpcReduction="20000"/>
          </a:bodyPr>
          <a:lstStyle/>
          <a:p>
            <a:r>
              <a:rPr lang="en-US" dirty="0"/>
              <a:t>The aim of the practice modules throughout the course is to encourage students to develop their understanding, skills and practice as professional workers in different Professional Practice Agencies (PPAs) including churches, voluntary and statutory sector organisations. </a:t>
            </a:r>
          </a:p>
          <a:p>
            <a:r>
              <a:rPr lang="en-US" dirty="0"/>
              <a:t>Rooted in a main PPA. </a:t>
            </a:r>
          </a:p>
          <a:p>
            <a:r>
              <a:rPr lang="en-US" dirty="0"/>
              <a:t>The work-based learning students do is designed to help them pull together all they are learning through different aspects of the course.</a:t>
            </a:r>
          </a:p>
          <a:p>
            <a:endParaRPr lang="en-US" sz="2000" dirty="0"/>
          </a:p>
          <a:p>
            <a:endParaRPr lang="en-US" sz="2000" dirty="0"/>
          </a:p>
        </p:txBody>
      </p:sp>
      <p:pic>
        <p:nvPicPr>
          <p:cNvPr id="6" name="Content Placeholder 5">
            <a:extLst>
              <a:ext uri="{FF2B5EF4-FFF2-40B4-BE49-F238E27FC236}">
                <a16:creationId xmlns:a16="http://schemas.microsoft.com/office/drawing/2014/main" id="{DB82C945-8829-4653-8BB2-CE14D5F4482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0607" r="2135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631490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2BC8FC9-D41D-6F43-A27C-E25BFFCDCC49}"/>
              </a:ext>
            </a:extLst>
          </p:cNvPr>
          <p:cNvSpPr>
            <a:spLocks noGrp="1"/>
          </p:cNvSpPr>
          <p:nvPr>
            <p:ph type="title"/>
          </p:nvPr>
        </p:nvSpPr>
        <p:spPr>
          <a:xfrm>
            <a:off x="3555827" y="446569"/>
            <a:ext cx="7507705" cy="1090831"/>
          </a:xfrm>
        </p:spPr>
        <p:txBody>
          <a:bodyPr>
            <a:noAutofit/>
          </a:bodyPr>
          <a:lstStyle/>
          <a:p>
            <a:pPr algn="ctr"/>
            <a:r>
              <a:rPr lang="en-US" sz="5400" b="1" dirty="0">
                <a:solidFill>
                  <a:srgbClr val="B71E83"/>
                </a:solidFill>
                <a:latin typeface="+mn-lt"/>
              </a:rPr>
              <a:t>Practice in Context (MA)</a:t>
            </a:r>
          </a:p>
        </p:txBody>
      </p:sp>
      <p:pic>
        <p:nvPicPr>
          <p:cNvPr id="15" name="Picture 14" descr="A picture containing clock, drawing&#10;&#10;Description automatically generated">
            <a:extLst>
              <a:ext uri="{FF2B5EF4-FFF2-40B4-BE49-F238E27FC236}">
                <a16:creationId xmlns:a16="http://schemas.microsoft.com/office/drawing/2014/main" id="{36E4D39A-E83F-AC4D-B2BC-8677055BEF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726" y="235414"/>
            <a:ext cx="1905000" cy="951970"/>
          </a:xfrm>
          <a:prstGeom prst="rect">
            <a:avLst/>
          </a:prstGeom>
        </p:spPr>
      </p:pic>
      <p:sp>
        <p:nvSpPr>
          <p:cNvPr id="16" name="Rectangle 15">
            <a:extLst>
              <a:ext uri="{FF2B5EF4-FFF2-40B4-BE49-F238E27FC236}">
                <a16:creationId xmlns:a16="http://schemas.microsoft.com/office/drawing/2014/main" id="{BBCC9EF1-AB29-7543-A64D-41EEDC6DBAB6}"/>
              </a:ext>
            </a:extLst>
          </p:cNvPr>
          <p:cNvSpPr/>
          <p:nvPr/>
        </p:nvSpPr>
        <p:spPr>
          <a:xfrm>
            <a:off x="-16042" y="-1040"/>
            <a:ext cx="176463" cy="6930189"/>
          </a:xfrm>
          <a:prstGeom prst="rect">
            <a:avLst/>
          </a:prstGeom>
          <a:solidFill>
            <a:srgbClr val="B71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674F8661-FA2A-694F-9EFC-D4475FA0910B}"/>
              </a:ext>
            </a:extLst>
          </p:cNvPr>
          <p:cNvSpPr txBox="1">
            <a:spLocks/>
          </p:cNvSpPr>
          <p:nvPr/>
        </p:nvSpPr>
        <p:spPr>
          <a:xfrm>
            <a:off x="2041356" y="6148177"/>
            <a:ext cx="8951494" cy="8514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GB" sz="3600" dirty="0">
                <a:solidFill>
                  <a:srgbClr val="B71E83"/>
                </a:solidFill>
                <a:latin typeface="Kefa" panose="02000506000000020004" pitchFamily="2" charset="77"/>
                <a:ea typeface="Brush Script MT" panose="03060802040406070304" pitchFamily="66" charset="-122"/>
                <a:cs typeface="Apple Chancery" panose="03020702040506060504" pitchFamily="66" charset="-79"/>
              </a:rPr>
              <a:t>Learning      Growing     Serving</a:t>
            </a:r>
          </a:p>
        </p:txBody>
      </p:sp>
      <p:sp>
        <p:nvSpPr>
          <p:cNvPr id="3" name="Freeform: Shape 2">
            <a:extLst>
              <a:ext uri="{FF2B5EF4-FFF2-40B4-BE49-F238E27FC236}">
                <a16:creationId xmlns:a16="http://schemas.microsoft.com/office/drawing/2014/main" id="{EE68DBED-63FC-43A5-951F-1EC46498D344}"/>
              </a:ext>
            </a:extLst>
          </p:cNvPr>
          <p:cNvSpPr/>
          <p:nvPr/>
        </p:nvSpPr>
        <p:spPr>
          <a:xfrm>
            <a:off x="3304310" y="1778536"/>
            <a:ext cx="3289844" cy="4112600"/>
          </a:xfrm>
          <a:custGeom>
            <a:avLst/>
            <a:gdLst>
              <a:gd name="connsiteX0" fmla="*/ 0 w 3289844"/>
              <a:gd name="connsiteY0" fmla="*/ 328984 h 4112600"/>
              <a:gd name="connsiteX1" fmla="*/ 328984 w 3289844"/>
              <a:gd name="connsiteY1" fmla="*/ 0 h 4112600"/>
              <a:gd name="connsiteX2" fmla="*/ 2960860 w 3289844"/>
              <a:gd name="connsiteY2" fmla="*/ 0 h 4112600"/>
              <a:gd name="connsiteX3" fmla="*/ 3289844 w 3289844"/>
              <a:gd name="connsiteY3" fmla="*/ 328984 h 4112600"/>
              <a:gd name="connsiteX4" fmla="*/ 3289844 w 3289844"/>
              <a:gd name="connsiteY4" fmla="*/ 3783616 h 4112600"/>
              <a:gd name="connsiteX5" fmla="*/ 2960860 w 3289844"/>
              <a:gd name="connsiteY5" fmla="*/ 4112600 h 4112600"/>
              <a:gd name="connsiteX6" fmla="*/ 328984 w 3289844"/>
              <a:gd name="connsiteY6" fmla="*/ 4112600 h 4112600"/>
              <a:gd name="connsiteX7" fmla="*/ 0 w 3289844"/>
              <a:gd name="connsiteY7" fmla="*/ 3783616 h 4112600"/>
              <a:gd name="connsiteX8" fmla="*/ 0 w 3289844"/>
              <a:gd name="connsiteY8" fmla="*/ 328984 h 411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9844" h="4112600">
                <a:moveTo>
                  <a:pt x="0" y="328984"/>
                </a:moveTo>
                <a:cubicBezTo>
                  <a:pt x="0" y="147291"/>
                  <a:pt x="147291" y="0"/>
                  <a:pt x="328984" y="0"/>
                </a:cubicBezTo>
                <a:lnTo>
                  <a:pt x="2960860" y="0"/>
                </a:lnTo>
                <a:cubicBezTo>
                  <a:pt x="3142553" y="0"/>
                  <a:pt x="3289844" y="147291"/>
                  <a:pt x="3289844" y="328984"/>
                </a:cubicBezTo>
                <a:lnTo>
                  <a:pt x="3289844" y="3783616"/>
                </a:lnTo>
                <a:cubicBezTo>
                  <a:pt x="3289844" y="3965309"/>
                  <a:pt x="3142553" y="4112600"/>
                  <a:pt x="2960860" y="4112600"/>
                </a:cubicBezTo>
                <a:lnTo>
                  <a:pt x="328984" y="4112600"/>
                </a:lnTo>
                <a:cubicBezTo>
                  <a:pt x="147291" y="4112600"/>
                  <a:pt x="0" y="3965309"/>
                  <a:pt x="0" y="3783616"/>
                </a:cubicBezTo>
                <a:lnTo>
                  <a:pt x="0" y="328984"/>
                </a:lnTo>
                <a:close/>
              </a:path>
            </a:pathLst>
          </a:custGeom>
          <a:solidFill>
            <a:srgbClr val="B71E8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63996" tIns="263996" rIns="263996" bIns="263996" numCol="1" spcCol="1270" anchor="ctr" anchorCtr="0">
            <a:noAutofit/>
          </a:bodyPr>
          <a:lstStyle/>
          <a:p>
            <a:pPr marL="0" lvl="0" indent="0" algn="ctr" defTabSz="1955800">
              <a:lnSpc>
                <a:spcPct val="90000"/>
              </a:lnSpc>
              <a:spcBef>
                <a:spcPct val="0"/>
              </a:spcBef>
              <a:spcAft>
                <a:spcPct val="35000"/>
              </a:spcAft>
              <a:buNone/>
            </a:pPr>
            <a:r>
              <a:rPr lang="en-GB" sz="4400" b="1" u="none" kern="1200" dirty="0">
                <a:solidFill>
                  <a:schemeClr val="bg1"/>
                </a:solidFill>
              </a:rPr>
              <a:t>Main </a:t>
            </a:r>
            <a:br>
              <a:rPr lang="en-GB" sz="4400" b="1" u="none" kern="1200" dirty="0">
                <a:solidFill>
                  <a:schemeClr val="bg1"/>
                </a:solidFill>
              </a:rPr>
            </a:br>
            <a:r>
              <a:rPr lang="en-GB" sz="4400" b="1" u="none" kern="1200" dirty="0">
                <a:solidFill>
                  <a:schemeClr val="bg1"/>
                </a:solidFill>
              </a:rPr>
              <a:t>Practice</a:t>
            </a:r>
            <a:br>
              <a:rPr lang="en-GB" sz="2800" b="1" u="none" kern="1200" dirty="0">
                <a:solidFill>
                  <a:schemeClr val="bg1"/>
                </a:solidFill>
              </a:rPr>
            </a:br>
            <a:br>
              <a:rPr lang="en-GB" sz="2800" b="1" u="none" kern="1200" dirty="0">
                <a:solidFill>
                  <a:schemeClr val="bg1"/>
                </a:solidFill>
              </a:rPr>
            </a:br>
            <a:r>
              <a:rPr lang="en-GB" sz="2800" b="0" u="none" kern="1200" dirty="0">
                <a:solidFill>
                  <a:schemeClr val="bg1"/>
                </a:solidFill>
              </a:rPr>
              <a:t>400</a:t>
            </a:r>
            <a:r>
              <a:rPr lang="en-GB" sz="2800" u="none" kern="1200" dirty="0">
                <a:solidFill>
                  <a:schemeClr val="bg1"/>
                </a:solidFill>
              </a:rPr>
              <a:t> Hours </a:t>
            </a:r>
            <a:br>
              <a:rPr lang="en-GB" sz="2800" u="none" kern="1200" dirty="0">
                <a:solidFill>
                  <a:schemeClr val="bg1"/>
                </a:solidFill>
              </a:rPr>
            </a:br>
            <a:r>
              <a:rPr lang="en-GB" sz="1600" u="none" kern="1200" dirty="0">
                <a:solidFill>
                  <a:schemeClr val="bg1"/>
                </a:solidFill>
              </a:rPr>
              <a:t>(in first 2 years)</a:t>
            </a:r>
            <a:br>
              <a:rPr lang="en-GB" sz="2800" u="none" kern="1200" dirty="0">
                <a:solidFill>
                  <a:schemeClr val="bg1"/>
                </a:solidFill>
              </a:rPr>
            </a:br>
            <a:br>
              <a:rPr lang="en-GB" sz="2800" u="none" kern="1200" dirty="0">
                <a:solidFill>
                  <a:schemeClr val="bg1"/>
                </a:solidFill>
              </a:rPr>
            </a:br>
            <a:r>
              <a:rPr lang="en-GB" sz="2400" u="none" kern="1200" dirty="0">
                <a:solidFill>
                  <a:schemeClr val="bg1"/>
                </a:solidFill>
              </a:rPr>
              <a:t>Context related to specialism</a:t>
            </a:r>
          </a:p>
          <a:p>
            <a:pPr marL="0" lvl="0" indent="0" algn="ctr" defTabSz="1955800">
              <a:lnSpc>
                <a:spcPct val="90000"/>
              </a:lnSpc>
              <a:spcBef>
                <a:spcPct val="0"/>
              </a:spcBef>
              <a:spcAft>
                <a:spcPct val="35000"/>
              </a:spcAft>
              <a:buNone/>
            </a:pPr>
            <a:r>
              <a:rPr lang="en-GB" sz="2400" dirty="0">
                <a:solidFill>
                  <a:schemeClr val="bg1"/>
                </a:solidFill>
              </a:rPr>
              <a:t>(Deepening practice)</a:t>
            </a:r>
            <a:endParaRPr lang="en-GB" sz="2800" u="none" kern="1200" dirty="0"/>
          </a:p>
        </p:txBody>
      </p:sp>
      <p:sp>
        <p:nvSpPr>
          <p:cNvPr id="4" name="Freeform: Shape 3">
            <a:extLst>
              <a:ext uri="{FF2B5EF4-FFF2-40B4-BE49-F238E27FC236}">
                <a16:creationId xmlns:a16="http://schemas.microsoft.com/office/drawing/2014/main" id="{D48C2A4C-AD3E-4EE1-B036-64E6D1D0DA9D}"/>
              </a:ext>
            </a:extLst>
          </p:cNvPr>
          <p:cNvSpPr/>
          <p:nvPr/>
        </p:nvSpPr>
        <p:spPr>
          <a:xfrm>
            <a:off x="6850293" y="1778536"/>
            <a:ext cx="2607192" cy="4112600"/>
          </a:xfrm>
          <a:custGeom>
            <a:avLst/>
            <a:gdLst>
              <a:gd name="connsiteX0" fmla="*/ 0 w 2607192"/>
              <a:gd name="connsiteY0" fmla="*/ 260719 h 4112600"/>
              <a:gd name="connsiteX1" fmla="*/ 260719 w 2607192"/>
              <a:gd name="connsiteY1" fmla="*/ 0 h 4112600"/>
              <a:gd name="connsiteX2" fmla="*/ 2346473 w 2607192"/>
              <a:gd name="connsiteY2" fmla="*/ 0 h 4112600"/>
              <a:gd name="connsiteX3" fmla="*/ 2607192 w 2607192"/>
              <a:gd name="connsiteY3" fmla="*/ 260719 h 4112600"/>
              <a:gd name="connsiteX4" fmla="*/ 2607192 w 2607192"/>
              <a:gd name="connsiteY4" fmla="*/ 3851881 h 4112600"/>
              <a:gd name="connsiteX5" fmla="*/ 2346473 w 2607192"/>
              <a:gd name="connsiteY5" fmla="*/ 4112600 h 4112600"/>
              <a:gd name="connsiteX6" fmla="*/ 260719 w 2607192"/>
              <a:gd name="connsiteY6" fmla="*/ 4112600 h 4112600"/>
              <a:gd name="connsiteX7" fmla="*/ 0 w 2607192"/>
              <a:gd name="connsiteY7" fmla="*/ 3851881 h 4112600"/>
              <a:gd name="connsiteX8" fmla="*/ 0 w 2607192"/>
              <a:gd name="connsiteY8" fmla="*/ 260719 h 411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7192" h="4112600">
                <a:moveTo>
                  <a:pt x="0" y="260719"/>
                </a:moveTo>
                <a:cubicBezTo>
                  <a:pt x="0" y="116728"/>
                  <a:pt x="116728" y="0"/>
                  <a:pt x="260719" y="0"/>
                </a:cubicBezTo>
                <a:lnTo>
                  <a:pt x="2346473" y="0"/>
                </a:lnTo>
                <a:cubicBezTo>
                  <a:pt x="2490464" y="0"/>
                  <a:pt x="2607192" y="116728"/>
                  <a:pt x="2607192" y="260719"/>
                </a:cubicBezTo>
                <a:lnTo>
                  <a:pt x="2607192" y="3851881"/>
                </a:lnTo>
                <a:cubicBezTo>
                  <a:pt x="2607192" y="3995872"/>
                  <a:pt x="2490464" y="4112600"/>
                  <a:pt x="2346473" y="4112600"/>
                </a:cubicBezTo>
                <a:lnTo>
                  <a:pt x="260719" y="4112600"/>
                </a:lnTo>
                <a:cubicBezTo>
                  <a:pt x="116728" y="4112600"/>
                  <a:pt x="0" y="3995872"/>
                  <a:pt x="0" y="3851881"/>
                </a:cubicBezTo>
                <a:lnTo>
                  <a:pt x="0" y="260719"/>
                </a:lnTo>
                <a:close/>
              </a:path>
            </a:pathLst>
          </a:custGeom>
          <a:solidFill>
            <a:srgbClr val="2198D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3522" tIns="213522" rIns="213522" bIns="213522" numCol="1" spcCol="1270" anchor="ctr" anchorCtr="0">
            <a:noAutofit/>
          </a:bodyPr>
          <a:lstStyle/>
          <a:p>
            <a:pPr marL="0" lvl="0" indent="0" algn="ctr" defTabSz="1600200">
              <a:lnSpc>
                <a:spcPct val="90000"/>
              </a:lnSpc>
              <a:spcBef>
                <a:spcPct val="0"/>
              </a:spcBef>
              <a:spcAft>
                <a:spcPct val="35000"/>
              </a:spcAft>
              <a:buNone/>
            </a:pPr>
            <a:r>
              <a:rPr lang="en-GB" sz="3600" b="1" u="none" kern="1200" dirty="0"/>
              <a:t>Alternative Practice</a:t>
            </a:r>
            <a:br>
              <a:rPr lang="en-GB" sz="2800" b="1" u="none" kern="1200" dirty="0"/>
            </a:br>
            <a:br>
              <a:rPr lang="en-GB" sz="2800" b="1" u="none" kern="1200" dirty="0"/>
            </a:br>
            <a:r>
              <a:rPr lang="en-GB" sz="2800" b="0" u="none" kern="1200" dirty="0"/>
              <a:t>80 hours</a:t>
            </a:r>
            <a:br>
              <a:rPr lang="en-GB" sz="2800" b="0" u="none" kern="1200" dirty="0"/>
            </a:br>
            <a:br>
              <a:rPr lang="en-GB" sz="2800" b="0" u="none" kern="1200" dirty="0"/>
            </a:br>
            <a:r>
              <a:rPr lang="en-GB" sz="2400" b="0" u="none" kern="1200" dirty="0"/>
              <a:t>Different related context or experience</a:t>
            </a:r>
          </a:p>
          <a:p>
            <a:pPr marL="0" lvl="0" indent="0" algn="ctr" defTabSz="1600200">
              <a:lnSpc>
                <a:spcPct val="90000"/>
              </a:lnSpc>
              <a:spcBef>
                <a:spcPct val="0"/>
              </a:spcBef>
              <a:spcAft>
                <a:spcPct val="35000"/>
              </a:spcAft>
              <a:buNone/>
            </a:pPr>
            <a:r>
              <a:rPr lang="en-GB" sz="2400" dirty="0"/>
              <a:t>(Broadening practice).</a:t>
            </a:r>
            <a:endParaRPr lang="en-GB" sz="2800" b="1" u="sng" kern="1200" dirty="0"/>
          </a:p>
        </p:txBody>
      </p:sp>
      <p:pic>
        <p:nvPicPr>
          <p:cNvPr id="34" name="Picture 33">
            <a:extLst>
              <a:ext uri="{FF2B5EF4-FFF2-40B4-BE49-F238E27FC236}">
                <a16:creationId xmlns:a16="http://schemas.microsoft.com/office/drawing/2014/main" id="{797C6258-9C13-644C-ACA6-A01924BB13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5095" y="5253485"/>
            <a:ext cx="2053651" cy="13691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Slide Number Placeholder 1">
            <a:extLst>
              <a:ext uri="{FF2B5EF4-FFF2-40B4-BE49-F238E27FC236}">
                <a16:creationId xmlns:a16="http://schemas.microsoft.com/office/drawing/2014/main" id="{097A0B98-8DAB-44BF-961D-49B6258E808D}"/>
              </a:ext>
            </a:extLst>
          </p:cNvPr>
          <p:cNvSpPr>
            <a:spLocks noGrp="1"/>
          </p:cNvSpPr>
          <p:nvPr>
            <p:ph type="sldNum" sz="quarter" idx="12"/>
          </p:nvPr>
        </p:nvSpPr>
        <p:spPr/>
        <p:txBody>
          <a:bodyPr/>
          <a:lstStyle/>
          <a:p>
            <a:fld id="{675D5DA1-6778-864F-80E9-A861CC993E6C}" type="slidenum">
              <a:rPr lang="en-US" smtClean="0"/>
              <a:t>7</a:t>
            </a:fld>
            <a:endParaRPr lang="en-US" dirty="0"/>
          </a:p>
        </p:txBody>
      </p:sp>
    </p:spTree>
    <p:extLst>
      <p:ext uri="{BB962C8B-B14F-4D97-AF65-F5344CB8AC3E}">
        <p14:creationId xmlns:p14="http://schemas.microsoft.com/office/powerpoint/2010/main" val="359597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750B8F-B89F-4711-844B-39A1E85FE21D}"/>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kern="1200">
                <a:solidFill>
                  <a:schemeClr val="tx1"/>
                </a:solidFill>
                <a:latin typeface="+mj-lt"/>
                <a:ea typeface="+mj-ea"/>
                <a:cs typeface="+mj-cs"/>
              </a:rPr>
              <a:t>Pointers</a:t>
            </a:r>
          </a:p>
        </p:txBody>
      </p:sp>
      <p:sp>
        <p:nvSpPr>
          <p:cNvPr id="8" name="Content Placeholder 7">
            <a:extLst>
              <a:ext uri="{FF2B5EF4-FFF2-40B4-BE49-F238E27FC236}">
                <a16:creationId xmlns:a16="http://schemas.microsoft.com/office/drawing/2014/main" id="{18C9BA7E-28D4-401E-A106-47FACB7B1D2C}"/>
              </a:ext>
            </a:extLst>
          </p:cNvPr>
          <p:cNvSpPr>
            <a:spLocks noGrp="1"/>
          </p:cNvSpPr>
          <p:nvPr>
            <p:ph sz="half" idx="1"/>
          </p:nvPr>
        </p:nvSpPr>
        <p:spPr>
          <a:xfrm>
            <a:off x="838201" y="2623381"/>
            <a:ext cx="3888528" cy="3553581"/>
          </a:xfrm>
        </p:spPr>
        <p:txBody>
          <a:bodyPr vert="horz" lIns="91440" tIns="45720" rIns="91440" bIns="45720" rtlCol="0">
            <a:normAutofit fontScale="92500" lnSpcReduction="20000"/>
          </a:bodyPr>
          <a:lstStyle/>
          <a:p>
            <a:r>
              <a:rPr lang="en-US" altLang="en-US" sz="2000" dirty="0"/>
              <a:t>At least 50% face to face</a:t>
            </a:r>
          </a:p>
          <a:p>
            <a:r>
              <a:rPr lang="en-US" altLang="en-US" sz="2000" dirty="0"/>
              <a:t>Youth Work placements must be majority with </a:t>
            </a:r>
            <a:br>
              <a:rPr lang="en-US" altLang="en-US" sz="2000" dirty="0"/>
            </a:br>
            <a:r>
              <a:rPr lang="en-US" altLang="en-US" sz="2000" dirty="0"/>
              <a:t>11-19 age group</a:t>
            </a:r>
          </a:p>
          <a:p>
            <a:r>
              <a:rPr lang="en-US" altLang="en-US" sz="2000" dirty="0"/>
              <a:t>Working in a team/coordinating volunteers/staff</a:t>
            </a:r>
          </a:p>
          <a:p>
            <a:r>
              <a:rPr lang="en-US" altLang="en-US" sz="2000" dirty="0"/>
              <a:t>MA students and strategic development</a:t>
            </a:r>
          </a:p>
          <a:p>
            <a:r>
              <a:rPr lang="en-US" altLang="en-US" sz="2000" dirty="0"/>
              <a:t>Increasing responsibility</a:t>
            </a:r>
          </a:p>
          <a:p>
            <a:r>
              <a:rPr lang="en-US" altLang="en-US" sz="2000" dirty="0"/>
              <a:t>Transforming ministry</a:t>
            </a:r>
          </a:p>
          <a:p>
            <a:r>
              <a:rPr lang="en-US" altLang="en-US" sz="2000" dirty="0"/>
              <a:t>DBS</a:t>
            </a:r>
          </a:p>
          <a:p>
            <a:r>
              <a:rPr lang="en-US" altLang="en-US" sz="2000" dirty="0"/>
              <a:t>Learning agreement</a:t>
            </a:r>
          </a:p>
          <a:p>
            <a:endParaRPr lang="en-US" sz="2000" dirty="0"/>
          </a:p>
        </p:txBody>
      </p:sp>
      <p:pic>
        <p:nvPicPr>
          <p:cNvPr id="2050" name="Picture 2" descr="Index Finger, Pointing, Pointer, Hand">
            <a:extLst>
              <a:ext uri="{FF2B5EF4-FFF2-40B4-BE49-F238E27FC236}">
                <a16:creationId xmlns:a16="http://schemas.microsoft.com/office/drawing/2014/main" id="{F2523375-5620-41EA-B4C1-B5C05E2AC89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 b="11373"/>
          <a:stretch/>
        </p:blipFill>
        <p:spPr bwMode="auto">
          <a:xfrm rot="16200000">
            <a:off x="7110846" y="1069398"/>
            <a:ext cx="4127825" cy="474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85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A5B53-3BB8-4EB2-9AA6-34E6A357A7C3}"/>
              </a:ext>
            </a:extLst>
          </p:cNvPr>
          <p:cNvSpPr>
            <a:spLocks noGrp="1"/>
          </p:cNvSpPr>
          <p:nvPr>
            <p:ph type="title"/>
          </p:nvPr>
        </p:nvSpPr>
        <p:spPr/>
        <p:txBody>
          <a:bodyPr/>
          <a:lstStyle/>
          <a:p>
            <a:r>
              <a:rPr lang="en-GB" dirty="0"/>
              <a:t>Promoting holistic support around the student and their development</a:t>
            </a:r>
          </a:p>
        </p:txBody>
      </p:sp>
      <p:graphicFrame>
        <p:nvGraphicFramePr>
          <p:cNvPr id="9" name="Content Placeholder 3">
            <a:extLst>
              <a:ext uri="{FF2B5EF4-FFF2-40B4-BE49-F238E27FC236}">
                <a16:creationId xmlns:a16="http://schemas.microsoft.com/office/drawing/2014/main" id="{490832C6-A3B1-4011-A0E8-E145D8FCE4D7}"/>
              </a:ext>
            </a:extLst>
          </p:cNvPr>
          <p:cNvGraphicFramePr>
            <a:graphicFrameLocks noGrp="1"/>
          </p:cNvGraphicFramePr>
          <p:nvPr>
            <p:ph sz="half" idx="1"/>
            <p:extLst>
              <p:ext uri="{D42A27DB-BD31-4B8C-83A1-F6EECF244321}">
                <p14:modId xmlns:p14="http://schemas.microsoft.com/office/powerpoint/2010/main" val="2813994318"/>
              </p:ext>
            </p:extLst>
          </p:nvPr>
        </p:nvGraphicFramePr>
        <p:xfrm>
          <a:off x="714375" y="1690688"/>
          <a:ext cx="5534025" cy="487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Social Media, Connections, Networking">
            <a:extLst>
              <a:ext uri="{FF2B5EF4-FFF2-40B4-BE49-F238E27FC236}">
                <a16:creationId xmlns:a16="http://schemas.microsoft.com/office/drawing/2014/main" id="{31E71CB8-21C4-4901-BF9D-EE2693548B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4" descr="Social Media, Connections, Networking">
            <a:extLst>
              <a:ext uri="{FF2B5EF4-FFF2-40B4-BE49-F238E27FC236}">
                <a16:creationId xmlns:a16="http://schemas.microsoft.com/office/drawing/2014/main" id="{C5088ACD-380A-44CA-8AB9-8DF3EADF7930}"/>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6196012" y="2382044"/>
            <a:ext cx="513397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7930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1535</Words>
  <Application>Microsoft Office PowerPoint</Application>
  <PresentationFormat>Widescreen</PresentationFormat>
  <Paragraphs>219</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Kefa</vt:lpstr>
      <vt:lpstr>roboto</vt:lpstr>
      <vt:lpstr>Times New Roman</vt:lpstr>
      <vt:lpstr>Office Theme</vt:lpstr>
      <vt:lpstr>CYM</vt:lpstr>
      <vt:lpstr>Introduction to professional and ministry practice: an initial guide for Post-graduate Students, Line Managers and Practice Tutors.</vt:lpstr>
      <vt:lpstr>What CYM offers</vt:lpstr>
      <vt:lpstr>Values – 7 Strands</vt:lpstr>
      <vt:lpstr>Synthesis</vt:lpstr>
      <vt:lpstr>Practice modules</vt:lpstr>
      <vt:lpstr>Practice in Context (MA)</vt:lpstr>
      <vt:lpstr>Pointers</vt:lpstr>
      <vt:lpstr>Promoting holistic support around the student and their development</vt:lpstr>
      <vt:lpstr>CYM Competencies (mapped, for Youth Work students, to NOS, and to Chaplaincy Standards)</vt:lpstr>
      <vt:lpstr>The portfolio</vt:lpstr>
      <vt:lpstr>Portfolio tasks may include</vt:lpstr>
      <vt:lpstr>Timeline</vt:lpstr>
      <vt:lpstr>Practice Tutors</vt:lpstr>
      <vt:lpstr>Assessing Practice</vt:lpstr>
      <vt:lpstr>Skills in Observations and Assessments</vt:lpstr>
      <vt:lpstr>Purpose of Professional Practice Assessment</vt:lpstr>
      <vt:lpstr>Graham and Ward (2019:1)</vt:lpstr>
      <vt:lpstr>Accompanying on learning journeys – using tools…</vt:lpstr>
      <vt:lpstr>Line Manager’s Tasks</vt:lpstr>
      <vt:lpstr>Completing Mid and End of Year Assessments</vt:lpstr>
      <vt:lpstr>Helping Struggling Students</vt:lpstr>
      <vt:lpstr>If in doubt, contact us!</vt:lpstr>
      <vt:lpstr>MyCYM: All courses </vt:lpstr>
      <vt:lpstr>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CYM</dc:title>
  <dc:creator>Graham Bright</dc:creator>
  <cp:lastModifiedBy>Robin Smith</cp:lastModifiedBy>
  <cp:revision>5</cp:revision>
  <dcterms:created xsi:type="dcterms:W3CDTF">2021-10-06T09:20:07Z</dcterms:created>
  <dcterms:modified xsi:type="dcterms:W3CDTF">2021-10-20T11:41:09Z</dcterms:modified>
</cp:coreProperties>
</file>