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256" r:id="rId5"/>
    <p:sldId id="267" r:id="rId6"/>
    <p:sldId id="257" r:id="rId7"/>
    <p:sldId id="268" r:id="rId8"/>
    <p:sldId id="269" r:id="rId9"/>
    <p:sldId id="258" r:id="rId10"/>
    <p:sldId id="259" r:id="rId11"/>
    <p:sldId id="260" r:id="rId12"/>
    <p:sldId id="261" r:id="rId13"/>
    <p:sldId id="262" r:id="rId14"/>
    <p:sldId id="263" r:id="rId15"/>
    <p:sldId id="264" r:id="rId16"/>
    <p:sldId id="265"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517C7C-3DB8-49B4-94FE-F227535993B0}" v="6" dt="2023-01-10T08:17:37.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2" autoAdjust="0"/>
    <p:restoredTop sz="82906" autoAdjust="0"/>
  </p:normalViewPr>
  <p:slideViewPr>
    <p:cSldViewPr snapToGrid="0">
      <p:cViewPr varScale="1">
        <p:scale>
          <a:sx n="71" d="100"/>
          <a:sy n="71" d="100"/>
        </p:scale>
        <p:origin x="90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3659F7-B303-464B-B236-132620D64C28}" type="datetimeFigureOut">
              <a:rPr lang="en-GB" smtClean="0"/>
              <a:t>10/01/2023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1A9485-E696-4BF0-B6E8-539469CA4625}" type="slidenum">
              <a:rPr lang="en-GB" smtClean="0"/>
              <a:t>‹#›</a:t>
            </a:fld>
            <a:endParaRPr lang="en-GB"/>
          </a:p>
        </p:txBody>
      </p:sp>
    </p:spTree>
    <p:extLst>
      <p:ext uri="{BB962C8B-B14F-4D97-AF65-F5344CB8AC3E}">
        <p14:creationId xmlns:p14="http://schemas.microsoft.com/office/powerpoint/2010/main" val="520243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entreforyouthministry.sharepoint.com/:w:/s/FeedbackandEvaluation/EZRtiiLy-KxHnzgEFon3u_gB3S4g00LRJd2eejzXF3_Hcg?e=dnXP0g"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forms.office.com/e/EjWSLvrPkc"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News about Esther</a:t>
            </a:r>
          </a:p>
          <a:p>
            <a:endParaRPr lang="en-GB" dirty="0"/>
          </a:p>
          <a:p>
            <a:r>
              <a:rPr lang="en-GB" dirty="0">
                <a:hlinkClick r:id="rId3"/>
              </a:rPr>
              <a:t>Campus Committee Action Points - Apr 2022.docx</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DE1A9485-E696-4BF0-B6E8-539469CA4625}" type="slidenum">
              <a:rPr lang="en-GB" smtClean="0"/>
              <a:t>3</a:t>
            </a:fld>
            <a:endParaRPr lang="en-GB"/>
          </a:p>
        </p:txBody>
      </p:sp>
    </p:spTree>
    <p:extLst>
      <p:ext uri="{BB962C8B-B14F-4D97-AF65-F5344CB8AC3E}">
        <p14:creationId xmlns:p14="http://schemas.microsoft.com/office/powerpoint/2010/main" val="1214594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to staff:</a:t>
            </a:r>
          </a:p>
          <a:p>
            <a:endParaRPr lang="en-US" dirty="0"/>
          </a:p>
          <a:p>
            <a:r>
              <a:rPr lang="en-US" dirty="0"/>
              <a:t>The QR code is hyperlinked to the MS Form that we use to take notes. </a:t>
            </a:r>
          </a:p>
          <a:p>
            <a:r>
              <a:rPr lang="en-GB" sz="1800" u="sng">
                <a:solidFill>
                  <a:srgbClr val="0563C1"/>
                </a:solidFill>
                <a:effectLst/>
                <a:latin typeface="Century Gothic" panose="020B0502020202020204" pitchFamily="34" charset="0"/>
                <a:ea typeface="Calibri" panose="020F0502020204030204" pitchFamily="34" charset="0"/>
                <a:cs typeface="Calibri" panose="020F0502020204030204" pitchFamily="34" charset="0"/>
                <a:hlinkClick r:id="rId3"/>
              </a:rPr>
              <a:t>https</a:t>
            </a:r>
            <a:r>
              <a:rPr lang="en-GB" sz="1800" u="sng" dirty="0">
                <a:solidFill>
                  <a:srgbClr val="0563C1"/>
                </a:solidFill>
                <a:effectLst/>
                <a:latin typeface="Century Gothic" panose="020B0502020202020204" pitchFamily="34" charset="0"/>
                <a:ea typeface="Calibri" panose="020F0502020204030204" pitchFamily="34" charset="0"/>
                <a:cs typeface="Calibri" panose="020F0502020204030204" pitchFamily="34" charset="0"/>
                <a:hlinkClick r:id="rId3"/>
              </a:rPr>
              <a:t>://forms.office.com/e/EjWSLvrPkc</a:t>
            </a:r>
            <a:r>
              <a:rPr lang="en-GB" dirty="0"/>
              <a:t> </a:t>
            </a:r>
          </a:p>
        </p:txBody>
      </p:sp>
      <p:sp>
        <p:nvSpPr>
          <p:cNvPr id="4" name="Slide Number Placeholder 3"/>
          <p:cNvSpPr>
            <a:spLocks noGrp="1"/>
          </p:cNvSpPr>
          <p:nvPr>
            <p:ph type="sldNum" sz="quarter" idx="5"/>
          </p:nvPr>
        </p:nvSpPr>
        <p:spPr/>
        <p:txBody>
          <a:bodyPr/>
          <a:lstStyle/>
          <a:p>
            <a:fld id="{DB4F116B-C8F1-408C-81FA-76BC5280CBDA}" type="slidenum">
              <a:rPr lang="en-GB" smtClean="0"/>
              <a:t>4</a:t>
            </a:fld>
            <a:endParaRPr lang="en-GB"/>
          </a:p>
        </p:txBody>
      </p:sp>
    </p:spTree>
    <p:extLst>
      <p:ext uri="{BB962C8B-B14F-4D97-AF65-F5344CB8AC3E}">
        <p14:creationId xmlns:p14="http://schemas.microsoft.com/office/powerpoint/2010/main" val="43435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810189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8935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601761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4274489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10/01/2023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5413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GB" smtClean="0"/>
              <a:t>10/01/2023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842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GB" smtClean="0"/>
              <a:t>10/01/2023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64743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GB" smtClean="0"/>
              <a:t>10/01/2023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765238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10/01/2023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129693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02930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10/01/2023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651504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10/01/2023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115009862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forms.office.com/e/EjWSLvrPk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6" name="Rectangle 9">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ogo&#10;&#10;Description automatically generated with medium confidence">
            <a:extLst>
              <a:ext uri="{FF2B5EF4-FFF2-40B4-BE49-F238E27FC236}">
                <a16:creationId xmlns:a16="http://schemas.microsoft.com/office/drawing/2014/main" id="{26EE77C0-C651-4BE1-A07C-5217AF27A3E4}"/>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t="4068" b="2182"/>
          <a:stretch/>
        </p:blipFill>
        <p:spPr>
          <a:xfrm>
            <a:off x="20" y="1"/>
            <a:ext cx="12191980" cy="6857999"/>
          </a:xfrm>
          <a:prstGeom prst="rect">
            <a:avLst/>
          </a:prstGeom>
        </p:spPr>
      </p:pic>
      <p:sp>
        <p:nvSpPr>
          <p:cNvPr id="2" name="Title 1"/>
          <p:cNvSpPr>
            <a:spLocks noGrp="1"/>
          </p:cNvSpPr>
          <p:nvPr>
            <p:ph type="ctrTitle"/>
          </p:nvPr>
        </p:nvSpPr>
        <p:spPr>
          <a:xfrm>
            <a:off x="1524000" y="1122362"/>
            <a:ext cx="9144000" cy="2900518"/>
          </a:xfrm>
        </p:spPr>
        <p:txBody>
          <a:bodyPr>
            <a:normAutofit/>
          </a:bodyPr>
          <a:lstStyle/>
          <a:p>
            <a:r>
              <a:rPr lang="en-GB">
                <a:solidFill>
                  <a:srgbClr val="FFFFFF"/>
                </a:solidFill>
              </a:rPr>
              <a:t>Professional Formation Group</a:t>
            </a:r>
          </a:p>
        </p:txBody>
      </p:sp>
      <p:sp>
        <p:nvSpPr>
          <p:cNvPr id="3" name="Subtitle 2"/>
          <p:cNvSpPr>
            <a:spLocks noGrp="1"/>
          </p:cNvSpPr>
          <p:nvPr>
            <p:ph type="subTitle" idx="1"/>
          </p:nvPr>
        </p:nvSpPr>
        <p:spPr>
          <a:xfrm>
            <a:off x="1524000" y="4159404"/>
            <a:ext cx="9144000" cy="1098395"/>
          </a:xfrm>
        </p:spPr>
        <p:txBody>
          <a:bodyPr>
            <a:normAutofit/>
          </a:bodyPr>
          <a:lstStyle/>
          <a:p>
            <a:r>
              <a:rPr lang="en-US" b="0" i="0" u="none" strike="noStrike">
                <a:solidFill>
                  <a:srgbClr val="FFFFFF"/>
                </a:solidFill>
                <a:effectLst/>
                <a:latin typeface="Calibri Light" panose="020F0302020204030204" pitchFamily="34" charset="0"/>
              </a:rPr>
              <a:t>A space to reflect, vision and grow.</a:t>
            </a:r>
          </a:p>
          <a:p>
            <a:r>
              <a:rPr lang="en-US" b="0" i="0" u="none" strike="noStrike">
                <a:solidFill>
                  <a:srgbClr val="FFFFFF"/>
                </a:solidFill>
                <a:effectLst/>
                <a:latin typeface="Calibri Light" panose="020F0302020204030204" pitchFamily="34" charset="0"/>
              </a:rPr>
              <a:t>Year 2 January, 2022.</a:t>
            </a:r>
            <a:r>
              <a:rPr lang="en-US" b="0" i="0">
                <a:solidFill>
                  <a:srgbClr val="FFFFFF"/>
                </a:solidFill>
                <a:effectLst/>
                <a:latin typeface="Calibri Light" panose="020F0302020204030204" pitchFamily="34" charset="0"/>
              </a:rPr>
              <a:t>​</a:t>
            </a:r>
            <a:endParaRPr lang="en-GB">
              <a:solidFill>
                <a:srgbClr val="FFFFFF"/>
              </a:solidFill>
            </a:endParaRP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DE940-820E-F023-F106-5F99BFF8327C}"/>
              </a:ext>
            </a:extLst>
          </p:cNvPr>
          <p:cNvSpPr>
            <a:spLocks noGrp="1"/>
          </p:cNvSpPr>
          <p:nvPr>
            <p:ph type="title"/>
          </p:nvPr>
        </p:nvSpPr>
        <p:spPr>
          <a:xfrm>
            <a:off x="838200" y="365126"/>
            <a:ext cx="10515600" cy="833480"/>
          </a:xfrm>
        </p:spPr>
        <p:txBody>
          <a:bodyPr/>
          <a:lstStyle/>
          <a:p>
            <a:r>
              <a:rPr lang="en-GB" dirty="0"/>
              <a:t>Competence 2: Leadership and Management</a:t>
            </a:r>
          </a:p>
        </p:txBody>
      </p:sp>
      <p:sp>
        <p:nvSpPr>
          <p:cNvPr id="3" name="Content Placeholder 2">
            <a:extLst>
              <a:ext uri="{FF2B5EF4-FFF2-40B4-BE49-F238E27FC236}">
                <a16:creationId xmlns:a16="http://schemas.microsoft.com/office/drawing/2014/main" id="{E52E1F5A-4932-4504-6FF5-16E8FB5CAE5A}"/>
              </a:ext>
            </a:extLst>
          </p:cNvPr>
          <p:cNvSpPr>
            <a:spLocks noGrp="1"/>
          </p:cNvSpPr>
          <p:nvPr>
            <p:ph idx="1"/>
          </p:nvPr>
        </p:nvSpPr>
        <p:spPr>
          <a:xfrm>
            <a:off x="838200" y="1359243"/>
            <a:ext cx="10515600" cy="5133632"/>
          </a:xfrm>
        </p:spPr>
        <p:txBody>
          <a:bodyPr>
            <a:normAutofit fontScale="70000" lnSpcReduction="20000"/>
          </a:bodyPr>
          <a:lstStyle/>
          <a:p>
            <a:pPr marL="0" indent="0">
              <a:buNone/>
            </a:pPr>
            <a:r>
              <a:rPr lang="en-US" dirty="0"/>
              <a:t>You need to be able to demonstrate the following knowledge, skills, attitude and theological engagement in a range of situations. Relevant theory and theological reflection should be integrated throughout. </a:t>
            </a:r>
          </a:p>
          <a:p>
            <a:pPr marL="0" indent="0">
              <a:buNone/>
            </a:pPr>
            <a:r>
              <a:rPr lang="en-US" dirty="0"/>
              <a:t>a. Understand key theories and models relating to building relationships with people (For example: Carl Rogers, Richard Nelson, Erikson, Fowler, Kohlberg, Piaget, </a:t>
            </a:r>
            <a:r>
              <a:rPr lang="en-US" dirty="0" err="1"/>
              <a:t>Westerhoff</a:t>
            </a:r>
            <a:r>
              <a:rPr lang="en-US" dirty="0"/>
              <a:t>, Egan) </a:t>
            </a:r>
          </a:p>
          <a:p>
            <a:pPr marL="0" indent="0">
              <a:buNone/>
            </a:pPr>
            <a:r>
              <a:rPr lang="en-US" dirty="0"/>
              <a:t>b. Develop an understanding of people and relationships from a theological perspective. </a:t>
            </a:r>
          </a:p>
          <a:p>
            <a:pPr marL="0" indent="0">
              <a:buNone/>
            </a:pPr>
            <a:r>
              <a:rPr lang="en-US" dirty="0"/>
              <a:t>c. Build appropriate relationships of trust with people, colleagues and appropriate others. </a:t>
            </a:r>
          </a:p>
          <a:p>
            <a:pPr marL="0" indent="0">
              <a:buNone/>
            </a:pPr>
            <a:r>
              <a:rPr lang="en-US" dirty="0"/>
              <a:t>d. Make effective use of supervision and course structures (e.g. raising issues with Practice Tutor and Line Manager, completing action points) </a:t>
            </a:r>
          </a:p>
          <a:p>
            <a:pPr marL="0" indent="0">
              <a:buNone/>
            </a:pPr>
            <a:r>
              <a:rPr lang="en-US" dirty="0"/>
              <a:t>e. Implement good practice in relationships with people, including appropriate use of power, boundaries, confidentiality and referral.</a:t>
            </a:r>
          </a:p>
          <a:p>
            <a:pPr marL="0" indent="0">
              <a:buNone/>
            </a:pPr>
            <a:r>
              <a:rPr lang="en-US" dirty="0"/>
              <a:t> f. Demonstrate effective communication, negotiation, listening and relationship skills. </a:t>
            </a:r>
          </a:p>
          <a:p>
            <a:pPr marL="0" indent="0">
              <a:buNone/>
            </a:pPr>
            <a:r>
              <a:rPr lang="en-US" dirty="0"/>
              <a:t>g. Use a range of models of intervention within your practice (e.g. informal education, mentoring, advocacy, pastoral care, discipleship, accompanying) to support people’s change and growth. </a:t>
            </a:r>
          </a:p>
          <a:p>
            <a:pPr marL="0" indent="0">
              <a:buNone/>
            </a:pPr>
            <a:r>
              <a:rPr lang="en-US" dirty="0"/>
              <a:t>h. Enable people to explore and make sense of their experiences, and plan and take action. </a:t>
            </a:r>
          </a:p>
          <a:p>
            <a:pPr marL="0" indent="0">
              <a:buNone/>
            </a:pPr>
            <a:r>
              <a:rPr lang="en-US" dirty="0"/>
              <a:t>i. Demonstrate the necessary skills and strategies to manage behaviour – including developing positive environments and appropriate discipline.</a:t>
            </a:r>
            <a:endParaRPr lang="en-GB" dirty="0"/>
          </a:p>
        </p:txBody>
      </p:sp>
    </p:spTree>
    <p:extLst>
      <p:ext uri="{BB962C8B-B14F-4D97-AF65-F5344CB8AC3E}">
        <p14:creationId xmlns:p14="http://schemas.microsoft.com/office/powerpoint/2010/main" val="114821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C6C49-C2F2-CE2A-17C9-424A656C58BF}"/>
              </a:ext>
            </a:extLst>
          </p:cNvPr>
          <p:cNvSpPr>
            <a:spLocks noGrp="1"/>
          </p:cNvSpPr>
          <p:nvPr>
            <p:ph type="title"/>
          </p:nvPr>
        </p:nvSpPr>
        <p:spPr/>
        <p:txBody>
          <a:bodyPr/>
          <a:lstStyle/>
          <a:p>
            <a:r>
              <a:rPr lang="en-GB" dirty="0"/>
              <a:t>Exploring the task</a:t>
            </a:r>
          </a:p>
        </p:txBody>
      </p:sp>
      <p:sp>
        <p:nvSpPr>
          <p:cNvPr id="3" name="Content Placeholder 2">
            <a:extLst>
              <a:ext uri="{FF2B5EF4-FFF2-40B4-BE49-F238E27FC236}">
                <a16:creationId xmlns:a16="http://schemas.microsoft.com/office/drawing/2014/main" id="{D4FAA28E-EFDE-6443-12AA-FB5F38E4515A}"/>
              </a:ext>
            </a:extLst>
          </p:cNvPr>
          <p:cNvSpPr>
            <a:spLocks noGrp="1"/>
          </p:cNvSpPr>
          <p:nvPr>
            <p:ph idx="1"/>
          </p:nvPr>
        </p:nvSpPr>
        <p:spPr/>
        <p:txBody>
          <a:bodyPr/>
          <a:lstStyle/>
          <a:p>
            <a:r>
              <a:rPr lang="en-GB" dirty="0"/>
              <a:t>Approach the task with an imaginary – refining views on leadership and management drawn from CYU 503 Managing People and Projects.</a:t>
            </a:r>
          </a:p>
          <a:p>
            <a:r>
              <a:rPr lang="en-GB" dirty="0"/>
              <a:t>Embed theological and theoretical learning as you cultivate it through engagement, practice and reflection. Be alive to transformations. </a:t>
            </a:r>
          </a:p>
          <a:p>
            <a:r>
              <a:rPr lang="en-GB" dirty="0"/>
              <a:t>What does leadership look like, scripturally, professionally, as informal educators? How might these values shape your thinking and doing? Questions of typicality/typology and atypicality regarding leadership and management. </a:t>
            </a:r>
          </a:p>
          <a:p>
            <a:r>
              <a:rPr lang="en-GB" dirty="0"/>
              <a:t>Opportunities/issues/concerns?</a:t>
            </a:r>
          </a:p>
        </p:txBody>
      </p:sp>
    </p:spTree>
    <p:extLst>
      <p:ext uri="{BB962C8B-B14F-4D97-AF65-F5344CB8AC3E}">
        <p14:creationId xmlns:p14="http://schemas.microsoft.com/office/powerpoint/2010/main" val="1855903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6DC20-B487-F7CB-D5AD-E1142817A690}"/>
              </a:ext>
            </a:extLst>
          </p:cNvPr>
          <p:cNvSpPr>
            <a:spLocks noGrp="1"/>
          </p:cNvSpPr>
          <p:nvPr>
            <p:ph type="title"/>
          </p:nvPr>
        </p:nvSpPr>
        <p:spPr/>
        <p:txBody>
          <a:bodyPr/>
          <a:lstStyle/>
          <a:p>
            <a:r>
              <a:rPr lang="en-GB" dirty="0"/>
              <a:t>Exploring the task (Practice Handbook p.27ff)</a:t>
            </a:r>
          </a:p>
        </p:txBody>
      </p:sp>
      <p:sp>
        <p:nvSpPr>
          <p:cNvPr id="3" name="Content Placeholder 2">
            <a:extLst>
              <a:ext uri="{FF2B5EF4-FFF2-40B4-BE49-F238E27FC236}">
                <a16:creationId xmlns:a16="http://schemas.microsoft.com/office/drawing/2014/main" id="{15D8DBAE-1F07-36C8-76BE-5388D5E55AF4}"/>
              </a:ext>
            </a:extLst>
          </p:cNvPr>
          <p:cNvSpPr>
            <a:spLocks noGrp="1"/>
          </p:cNvSpPr>
          <p:nvPr>
            <p:ph idx="1"/>
          </p:nvPr>
        </p:nvSpPr>
        <p:spPr/>
        <p:txBody>
          <a:bodyPr>
            <a:normAutofit fontScale="92500"/>
          </a:bodyPr>
          <a:lstStyle/>
          <a:p>
            <a:r>
              <a:rPr lang="en-GB" dirty="0"/>
              <a:t>Observation 1: </a:t>
            </a:r>
          </a:p>
          <a:p>
            <a:pPr lvl="1"/>
            <a:r>
              <a:rPr lang="en-US" dirty="0"/>
              <a:t>Deliver a training session or planning meeting with your team appropriate to your setting which your Practice Tutor will observe. You should discuss the session plan and evaluation with your Practice Tutor before and after the observation. You should include in your portfolio: </a:t>
            </a:r>
          </a:p>
          <a:p>
            <a:pPr lvl="2"/>
            <a:r>
              <a:rPr lang="en-US" dirty="0"/>
              <a:t>Session plan and evaluation </a:t>
            </a:r>
          </a:p>
          <a:p>
            <a:pPr lvl="2"/>
            <a:r>
              <a:rPr lang="en-US" dirty="0"/>
              <a:t>Materials used in the session </a:t>
            </a:r>
          </a:p>
          <a:p>
            <a:pPr lvl="2"/>
            <a:r>
              <a:rPr lang="en-US" dirty="0"/>
              <a:t>The observation report completed by your Practice Tutor</a:t>
            </a:r>
          </a:p>
          <a:p>
            <a:r>
              <a:rPr lang="en-US" dirty="0"/>
              <a:t>The second of three entries from your reflective diary, session recording log, blog or vlog exploring your practice and attitudes as an informal educator, promoting inclusion, equity and the valuing of diversity.</a:t>
            </a:r>
          </a:p>
          <a:p>
            <a:pPr lvl="1"/>
            <a:r>
              <a:rPr lang="en-US" dirty="0"/>
              <a:t>(Leading and managing as an informal educator). </a:t>
            </a:r>
            <a:endParaRPr lang="en-GB" dirty="0"/>
          </a:p>
        </p:txBody>
      </p:sp>
    </p:spTree>
    <p:extLst>
      <p:ext uri="{BB962C8B-B14F-4D97-AF65-F5344CB8AC3E}">
        <p14:creationId xmlns:p14="http://schemas.microsoft.com/office/powerpoint/2010/main" val="3856398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7"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A61BB5-A3DB-0A3B-7F8B-30E3B3A42401}"/>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What, then should we explore?</a:t>
            </a:r>
          </a:p>
        </p:txBody>
      </p:sp>
      <p:pic>
        <p:nvPicPr>
          <p:cNvPr id="5122" name="Picture 2" descr="Open Session">
            <a:extLst>
              <a:ext uri="{FF2B5EF4-FFF2-40B4-BE49-F238E27FC236}">
                <a16:creationId xmlns:a16="http://schemas.microsoft.com/office/drawing/2014/main" id="{8CA670C3-305C-349D-8624-22137D310C8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383296" y="643466"/>
            <a:ext cx="5568739" cy="5568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4244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6" name="Picture 2" descr="Coffee, Pen, Notebook, Open Notebook">
            <a:extLst>
              <a:ext uri="{FF2B5EF4-FFF2-40B4-BE49-F238E27FC236}">
                <a16:creationId xmlns:a16="http://schemas.microsoft.com/office/drawing/2014/main" id="{9445DC97-AAEB-FE63-E577-0962B7DA615D}"/>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7626" b="8104"/>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6151" name="Rectangle 6150">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AA24EE-9232-3CC0-4104-95D558F3D3E2}"/>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a:solidFill>
                  <a:schemeClr val="tx1">
                    <a:lumMod val="85000"/>
                    <a:lumOff val="15000"/>
                  </a:schemeClr>
                </a:solidFill>
              </a:rPr>
              <a:t>Tutorials</a:t>
            </a:r>
          </a:p>
        </p:txBody>
      </p:sp>
      <p:cxnSp>
        <p:nvCxnSpPr>
          <p:cNvPr id="6153" name="Straight Connector 6152">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6155" name="Straight Connector 6154">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528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1E28A-DAF5-C43A-25C7-0ECF5BCE5FEC}"/>
              </a:ext>
            </a:extLst>
          </p:cNvPr>
          <p:cNvSpPr>
            <a:spLocks noGrp="1"/>
          </p:cNvSpPr>
          <p:nvPr>
            <p:ph type="title"/>
          </p:nvPr>
        </p:nvSpPr>
        <p:spPr>
          <a:xfrm>
            <a:off x="4965430" y="629268"/>
            <a:ext cx="6586491" cy="1286160"/>
          </a:xfrm>
        </p:spPr>
        <p:txBody>
          <a:bodyPr anchor="b">
            <a:normAutofit/>
          </a:bodyPr>
          <a:lstStyle/>
          <a:p>
            <a:r>
              <a:rPr lang="en-GB" dirty="0"/>
              <a:t>PFG</a:t>
            </a:r>
          </a:p>
        </p:txBody>
      </p:sp>
      <p:sp>
        <p:nvSpPr>
          <p:cNvPr id="3" name="Content Placeholder 2">
            <a:extLst>
              <a:ext uri="{FF2B5EF4-FFF2-40B4-BE49-F238E27FC236}">
                <a16:creationId xmlns:a16="http://schemas.microsoft.com/office/drawing/2014/main" id="{F4688D4A-09FB-B8ED-8D35-66D05A7E1303}"/>
              </a:ext>
            </a:extLst>
          </p:cNvPr>
          <p:cNvSpPr>
            <a:spLocks noGrp="1"/>
          </p:cNvSpPr>
          <p:nvPr>
            <p:ph idx="1"/>
          </p:nvPr>
        </p:nvSpPr>
        <p:spPr>
          <a:xfrm>
            <a:off x="4965431" y="2438400"/>
            <a:ext cx="6586489" cy="3785419"/>
          </a:xfrm>
        </p:spPr>
        <p:txBody>
          <a:bodyPr>
            <a:normAutofit/>
          </a:bodyPr>
          <a:lstStyle/>
          <a:p>
            <a:r>
              <a:rPr lang="en-GB" sz="3200" dirty="0"/>
              <a:t>Proposed Structure: </a:t>
            </a:r>
          </a:p>
          <a:p>
            <a:pPr lvl="1"/>
            <a:r>
              <a:rPr lang="en-GB" sz="3200" dirty="0"/>
              <a:t>Campus Committee</a:t>
            </a:r>
          </a:p>
          <a:p>
            <a:pPr lvl="1"/>
            <a:r>
              <a:rPr lang="en-GB" sz="3200" dirty="0"/>
              <a:t>Halfway there!</a:t>
            </a:r>
          </a:p>
          <a:p>
            <a:pPr lvl="1"/>
            <a:r>
              <a:rPr lang="en-GB" sz="3200" dirty="0"/>
              <a:t>Alternative Practices</a:t>
            </a:r>
          </a:p>
          <a:p>
            <a:pPr lvl="1"/>
            <a:r>
              <a:rPr lang="en-GB" sz="3200" dirty="0"/>
              <a:t>Portfolio Tasks</a:t>
            </a:r>
          </a:p>
          <a:p>
            <a:pPr lvl="1"/>
            <a:r>
              <a:rPr lang="en-GB" sz="3200" dirty="0"/>
              <a:t>Open Session</a:t>
            </a:r>
          </a:p>
          <a:p>
            <a:pPr lvl="1"/>
            <a:r>
              <a:rPr lang="en-GB" sz="3200" dirty="0"/>
              <a:t>Individual Tutorials </a:t>
            </a:r>
          </a:p>
          <a:p>
            <a:pPr lvl="1"/>
            <a:endParaRPr lang="en-GB" sz="2000" dirty="0"/>
          </a:p>
          <a:p>
            <a:pPr lvl="1"/>
            <a:endParaRPr lang="en-GB" sz="2000" dirty="0"/>
          </a:p>
        </p:txBody>
      </p:sp>
      <p:pic>
        <p:nvPicPr>
          <p:cNvPr id="5" name="Picture 4" descr="White puzzle with one red piece">
            <a:extLst>
              <a:ext uri="{FF2B5EF4-FFF2-40B4-BE49-F238E27FC236}">
                <a16:creationId xmlns:a16="http://schemas.microsoft.com/office/drawing/2014/main" id="{CE535B40-BA00-2681-B7D7-F532D1BDD149}"/>
              </a:ext>
            </a:extLst>
          </p:cNvPr>
          <p:cNvPicPr>
            <a:picLocks noChangeAspect="1"/>
          </p:cNvPicPr>
          <p:nvPr/>
        </p:nvPicPr>
        <p:blipFill rotWithShape="1">
          <a:blip r:embed="rId2"/>
          <a:srcRect l="31791" r="30187"/>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A9221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2654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Feedback, Report Back, Business People">
            <a:extLst>
              <a:ext uri="{FF2B5EF4-FFF2-40B4-BE49-F238E27FC236}">
                <a16:creationId xmlns:a16="http://schemas.microsoft.com/office/drawing/2014/main" id="{290DC2BD-A4F5-0819-CC80-B8B8BF31A9C8}"/>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b="1573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1" name="Rectangle 1030">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9B2D2-A596-6D1A-BFFE-AE26CE9C535C}"/>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a:solidFill>
                  <a:schemeClr val="tx1">
                    <a:lumMod val="85000"/>
                    <a:lumOff val="15000"/>
                  </a:schemeClr>
                </a:solidFill>
              </a:rPr>
              <a:t>Campus Committee</a:t>
            </a:r>
          </a:p>
        </p:txBody>
      </p:sp>
      <p:cxnSp>
        <p:nvCxnSpPr>
          <p:cNvPr id="1033" name="Straight Connector 1032">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035" name="Straight Connector 1034">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200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picture containing shape&#10;&#10;Description automatically generated">
            <a:extLst>
              <a:ext uri="{FF2B5EF4-FFF2-40B4-BE49-F238E27FC236}">
                <a16:creationId xmlns:a16="http://schemas.microsoft.com/office/drawing/2014/main" id="{999E5385-1A20-9807-BC51-39319890FD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63714" y="1109664"/>
            <a:ext cx="6151563" cy="2390775"/>
          </a:xfrm>
          <a:prstGeom prst="rect">
            <a:avLst/>
          </a:prstGeom>
        </p:spPr>
      </p:pic>
      <p:pic>
        <p:nvPicPr>
          <p:cNvPr id="11" name="Picture 10" descr="Qr code&#10;&#10;Description automatically generated">
            <a:hlinkClick r:id="rId4"/>
            <a:extLst>
              <a:ext uri="{FF2B5EF4-FFF2-40B4-BE49-F238E27FC236}">
                <a16:creationId xmlns:a16="http://schemas.microsoft.com/office/drawing/2014/main" id="{1C6A9509-6194-721B-67FA-D9CC4E5EBBC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94651" y="1109664"/>
            <a:ext cx="2390775" cy="2390775"/>
          </a:xfrm>
          <a:prstGeom prst="rect">
            <a:avLst/>
          </a:prstGeom>
        </p:spPr>
      </p:pic>
      <p:sp>
        <p:nvSpPr>
          <p:cNvPr id="2" name="Title 1">
            <a:extLst>
              <a:ext uri="{FF2B5EF4-FFF2-40B4-BE49-F238E27FC236}">
                <a16:creationId xmlns:a16="http://schemas.microsoft.com/office/drawing/2014/main" id="{CB5F9455-03C8-9EC7-4386-19E73D9C4967}"/>
              </a:ext>
            </a:extLst>
          </p:cNvPr>
          <p:cNvSpPr>
            <a:spLocks noGrp="1"/>
          </p:cNvSpPr>
          <p:nvPr>
            <p:ph type="ctrTitle"/>
          </p:nvPr>
        </p:nvSpPr>
        <p:spPr>
          <a:xfrm>
            <a:off x="1918555" y="4756639"/>
            <a:ext cx="8354891" cy="930447"/>
          </a:xfrm>
        </p:spPr>
        <p:txBody>
          <a:bodyPr>
            <a:normAutofit/>
          </a:bodyPr>
          <a:lstStyle/>
          <a:p>
            <a:r>
              <a:rPr lang="en-US" sz="4700" dirty="0"/>
              <a:t>Campus Committee</a:t>
            </a:r>
            <a:endParaRPr lang="en-GB" sz="4700" dirty="0"/>
          </a:p>
        </p:txBody>
      </p:sp>
      <p:sp>
        <p:nvSpPr>
          <p:cNvPr id="14" name="TextBox 13">
            <a:extLst>
              <a:ext uri="{FF2B5EF4-FFF2-40B4-BE49-F238E27FC236}">
                <a16:creationId xmlns:a16="http://schemas.microsoft.com/office/drawing/2014/main" id="{6C9E2DBF-85B2-47C5-43CC-EAE0CF30F240}"/>
              </a:ext>
            </a:extLst>
          </p:cNvPr>
          <p:cNvSpPr txBox="1"/>
          <p:nvPr/>
        </p:nvSpPr>
        <p:spPr>
          <a:xfrm>
            <a:off x="7994651" y="3610344"/>
            <a:ext cx="2390775" cy="923330"/>
          </a:xfrm>
          <a:prstGeom prst="rect">
            <a:avLst/>
          </a:prstGeom>
          <a:noFill/>
        </p:spPr>
        <p:txBody>
          <a:bodyPr wrap="square" rtlCol="0">
            <a:spAutoFit/>
          </a:bodyPr>
          <a:lstStyle/>
          <a:p>
            <a:pPr algn="ctr"/>
            <a:r>
              <a:rPr lang="en-US" dirty="0"/>
              <a:t>If you’ve not completed the online survey, please do it now. </a:t>
            </a:r>
            <a:endParaRPr lang="en-GB" dirty="0"/>
          </a:p>
        </p:txBody>
      </p:sp>
    </p:spTree>
    <p:extLst>
      <p:ext uri="{BB962C8B-B14F-4D97-AF65-F5344CB8AC3E}">
        <p14:creationId xmlns:p14="http://schemas.microsoft.com/office/powerpoint/2010/main" val="2362482763"/>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7">
            <a:extLst>
              <a:ext uri="{FF2B5EF4-FFF2-40B4-BE49-F238E27FC236}">
                <a16:creationId xmlns:a16="http://schemas.microsoft.com/office/drawing/2014/main" id="{25F42DBE-66E9-2187-1078-F45456FBA2D5}"/>
              </a:ext>
            </a:extLst>
          </p:cNvPr>
          <p:cNvGraphicFramePr>
            <a:graphicFrameLocks noGrp="1"/>
          </p:cNvGraphicFramePr>
          <p:nvPr>
            <p:ph idx="1"/>
          </p:nvPr>
        </p:nvGraphicFramePr>
        <p:xfrm>
          <a:off x="1850733" y="1549400"/>
          <a:ext cx="8699384" cy="5308600"/>
        </p:xfrm>
        <a:graphic>
          <a:graphicData uri="http://schemas.openxmlformats.org/drawingml/2006/table">
            <a:tbl>
              <a:tblPr firstRow="1" bandRow="1">
                <a:tableStyleId>{5C22544A-7EE6-4342-B048-85BDC9FD1C3A}</a:tableStyleId>
              </a:tblPr>
              <a:tblGrid>
                <a:gridCol w="3783436">
                  <a:extLst>
                    <a:ext uri="{9D8B030D-6E8A-4147-A177-3AD203B41FA5}">
                      <a16:colId xmlns:a16="http://schemas.microsoft.com/office/drawing/2014/main" val="1640647293"/>
                    </a:ext>
                  </a:extLst>
                </a:gridCol>
                <a:gridCol w="4915948">
                  <a:extLst>
                    <a:ext uri="{9D8B030D-6E8A-4147-A177-3AD203B41FA5}">
                      <a16:colId xmlns:a16="http://schemas.microsoft.com/office/drawing/2014/main" val="1078108142"/>
                    </a:ext>
                  </a:extLst>
                </a:gridCol>
              </a:tblGrid>
              <a:tr h="370840">
                <a:tc>
                  <a:txBody>
                    <a:bodyPr/>
                    <a:lstStyle/>
                    <a:p>
                      <a:r>
                        <a:rPr lang="en-US" dirty="0"/>
                        <a:t>You said last time…</a:t>
                      </a:r>
                      <a:endParaRPr lang="en-GB" dirty="0"/>
                    </a:p>
                  </a:txBody>
                  <a:tcPr/>
                </a:tc>
                <a:tc>
                  <a:txBody>
                    <a:bodyPr/>
                    <a:lstStyle/>
                    <a:p>
                      <a:r>
                        <a:rPr lang="en-US" dirty="0"/>
                        <a:t>We did…</a:t>
                      </a:r>
                      <a:endParaRPr lang="en-GB" dirty="0"/>
                    </a:p>
                  </a:txBody>
                  <a:tcPr/>
                </a:tc>
                <a:extLst>
                  <a:ext uri="{0D108BD9-81ED-4DB2-BD59-A6C34878D82A}">
                    <a16:rowId xmlns:a16="http://schemas.microsoft.com/office/drawing/2014/main" val="1979774745"/>
                  </a:ext>
                </a:extLst>
              </a:tr>
              <a:tr h="370840">
                <a:tc>
                  <a:txBody>
                    <a:bodyPr/>
                    <a:lstStyle/>
                    <a:p>
                      <a:r>
                        <a:rPr lang="en-US" b="1" dirty="0"/>
                        <a:t>The portfolio submission process is unclear</a:t>
                      </a:r>
                      <a:endParaRPr lang="en-GB" b="1" dirty="0"/>
                    </a:p>
                  </a:txBody>
                  <a:tcPr/>
                </a:tc>
                <a:tc>
                  <a:txBody>
                    <a:bodyPr/>
                    <a:lstStyle/>
                    <a:p>
                      <a:r>
                        <a:rPr lang="en-US" dirty="0"/>
                        <a:t>We think this was better in the summer – are we right?</a:t>
                      </a:r>
                      <a:endParaRPr lang="en-GB" dirty="0"/>
                    </a:p>
                  </a:txBody>
                  <a:tcPr/>
                </a:tc>
                <a:extLst>
                  <a:ext uri="{0D108BD9-81ED-4DB2-BD59-A6C34878D82A}">
                    <a16:rowId xmlns:a16="http://schemas.microsoft.com/office/drawing/2014/main" val="1084720126"/>
                  </a:ext>
                </a:extLst>
              </a:tr>
              <a:tr h="370840">
                <a:tc>
                  <a:txBody>
                    <a:bodyPr/>
                    <a:lstStyle/>
                    <a:p>
                      <a:r>
                        <a:rPr lang="en-US" b="1" dirty="0"/>
                        <a:t>Modules CYU403 and CYU404 are similar and there is no theology module in the summer term – could that be improved?</a:t>
                      </a:r>
                      <a:endParaRPr lang="en-GB" b="1" dirty="0"/>
                    </a:p>
                  </a:txBody>
                  <a:tcPr/>
                </a:tc>
                <a:tc>
                  <a:txBody>
                    <a:bodyPr/>
                    <a:lstStyle/>
                    <a:p>
                      <a:r>
                        <a:rPr lang="en-US" dirty="0"/>
                        <a:t>We can’t change the order, but tutors of both modules have met together to discuss content. </a:t>
                      </a:r>
                      <a:endParaRPr lang="en-GB" dirty="0"/>
                    </a:p>
                  </a:txBody>
                  <a:tcPr/>
                </a:tc>
                <a:extLst>
                  <a:ext uri="{0D108BD9-81ED-4DB2-BD59-A6C34878D82A}">
                    <a16:rowId xmlns:a16="http://schemas.microsoft.com/office/drawing/2014/main" val="2904022828"/>
                  </a:ext>
                </a:extLst>
              </a:tr>
              <a:tr h="370840">
                <a:tc>
                  <a:txBody>
                    <a:bodyPr/>
                    <a:lstStyle/>
                    <a:p>
                      <a:r>
                        <a:rPr lang="en-US" b="1" dirty="0"/>
                        <a:t>In CYM404 could we learn about how teaching was done in scripture?</a:t>
                      </a:r>
                      <a:endParaRPr lang="en-GB" b="1" dirty="0"/>
                    </a:p>
                  </a:txBody>
                  <a:tcPr/>
                </a:tc>
                <a:tc>
                  <a:txBody>
                    <a:bodyPr/>
                    <a:lstStyle/>
                    <a:p>
                      <a:r>
                        <a:rPr lang="en-US" dirty="0"/>
                        <a:t>Yes – Graham will be including this in 2023</a:t>
                      </a:r>
                      <a:endParaRPr lang="en-GB" dirty="0"/>
                    </a:p>
                  </a:txBody>
                  <a:tcPr/>
                </a:tc>
                <a:extLst>
                  <a:ext uri="{0D108BD9-81ED-4DB2-BD59-A6C34878D82A}">
                    <a16:rowId xmlns:a16="http://schemas.microsoft.com/office/drawing/2014/main" val="784443077"/>
                  </a:ext>
                </a:extLst>
              </a:tr>
              <a:tr h="370840">
                <a:tc>
                  <a:txBody>
                    <a:bodyPr/>
                    <a:lstStyle/>
                    <a:p>
                      <a:r>
                        <a:rPr lang="en-US" b="1" dirty="0"/>
                        <a:t>It’s still difficult to find online resources</a:t>
                      </a:r>
                      <a:endParaRPr lang="en-GB" b="1" dirty="0"/>
                    </a:p>
                  </a:txBody>
                  <a:tcPr/>
                </a:tc>
                <a:tc>
                  <a:txBody>
                    <a:bodyPr/>
                    <a:lstStyle/>
                    <a:p>
                      <a:r>
                        <a:rPr lang="en-US" dirty="0"/>
                        <a:t>We understand – we will continue to provide training on this and model examples in class. </a:t>
                      </a:r>
                      <a:endParaRPr lang="en-GB" dirty="0"/>
                    </a:p>
                  </a:txBody>
                  <a:tcPr/>
                </a:tc>
                <a:extLst>
                  <a:ext uri="{0D108BD9-81ED-4DB2-BD59-A6C34878D82A}">
                    <a16:rowId xmlns:a16="http://schemas.microsoft.com/office/drawing/2014/main" val="4057328269"/>
                  </a:ext>
                </a:extLst>
              </a:tr>
              <a:tr h="370840">
                <a:tc>
                  <a:txBody>
                    <a:bodyPr/>
                    <a:lstStyle/>
                    <a:p>
                      <a:r>
                        <a:rPr lang="en-US" b="1" dirty="0"/>
                        <a:t>Sometimes the information on pre-reading or prep tasks comes too late. </a:t>
                      </a:r>
                      <a:endParaRPr lang="en-GB" b="1" dirty="0"/>
                    </a:p>
                  </a:txBody>
                  <a:tcPr/>
                </a:tc>
                <a:tc>
                  <a:txBody>
                    <a:bodyPr/>
                    <a:lstStyle/>
                    <a:p>
                      <a:r>
                        <a:rPr lang="en-US" dirty="0"/>
                        <a:t>Sorry – staff have been reminded.</a:t>
                      </a:r>
                      <a:endParaRPr lang="en-GB" dirty="0"/>
                    </a:p>
                  </a:txBody>
                  <a:tcPr/>
                </a:tc>
                <a:extLst>
                  <a:ext uri="{0D108BD9-81ED-4DB2-BD59-A6C34878D82A}">
                    <a16:rowId xmlns:a16="http://schemas.microsoft.com/office/drawing/2014/main" val="1641650912"/>
                  </a:ext>
                </a:extLst>
              </a:tr>
              <a:tr h="370840">
                <a:tc>
                  <a:txBody>
                    <a:bodyPr/>
                    <a:lstStyle/>
                    <a:p>
                      <a:r>
                        <a:rPr lang="en-US" b="1" dirty="0"/>
                        <a:t>Newman have changed their email system and messages are not being forwarded</a:t>
                      </a:r>
                      <a:endParaRPr lang="en-GB" b="1" dirty="0"/>
                    </a:p>
                  </a:txBody>
                  <a:tcPr/>
                </a:tc>
                <a:tc>
                  <a:txBody>
                    <a:bodyPr/>
                    <a:lstStyle/>
                    <a:p>
                      <a:r>
                        <a:rPr lang="en-US" dirty="0"/>
                        <a:t>We asked and it’s not possible to change this. Students and staff need to check Newman email account regularly. We taught students how to add Newman emails to Outlook or phone/tablets. </a:t>
                      </a:r>
                      <a:endParaRPr lang="en-GB" dirty="0"/>
                    </a:p>
                  </a:txBody>
                  <a:tcPr/>
                </a:tc>
                <a:extLst>
                  <a:ext uri="{0D108BD9-81ED-4DB2-BD59-A6C34878D82A}">
                    <a16:rowId xmlns:a16="http://schemas.microsoft.com/office/drawing/2014/main" val="2263053354"/>
                  </a:ext>
                </a:extLst>
              </a:tr>
            </a:tbl>
          </a:graphicData>
        </a:graphic>
      </p:graphicFrame>
      <p:pic>
        <p:nvPicPr>
          <p:cNvPr id="6" name="Picture 5" descr="A picture containing shape&#10;&#10;Description automatically generated">
            <a:extLst>
              <a:ext uri="{FF2B5EF4-FFF2-40B4-BE49-F238E27FC236}">
                <a16:creationId xmlns:a16="http://schemas.microsoft.com/office/drawing/2014/main" id="{4688923C-FEC9-7690-C3A5-F69AD6C4EF5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4598" y="-140297"/>
            <a:ext cx="4038673" cy="1569611"/>
          </a:xfrm>
          <a:prstGeom prst="rect">
            <a:avLst/>
          </a:prstGeom>
        </p:spPr>
      </p:pic>
      <p:pic>
        <p:nvPicPr>
          <p:cNvPr id="1030" name="Picture 6" descr="You Said We Did: Dementia training for care home staff | Healthwatch  Wiltshire">
            <a:extLst>
              <a:ext uri="{FF2B5EF4-FFF2-40B4-BE49-F238E27FC236}">
                <a16:creationId xmlns:a16="http://schemas.microsoft.com/office/drawing/2014/main" id="{FC09E404-3E72-D91B-C80D-4F172A65587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3334" b="21389"/>
          <a:stretch/>
        </p:blipFill>
        <p:spPr bwMode="auto">
          <a:xfrm>
            <a:off x="8029575" y="-7887"/>
            <a:ext cx="2178050" cy="1490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4002209"/>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0" name="Rectangle 2059">
            <a:extLst>
              <a:ext uri="{FF2B5EF4-FFF2-40B4-BE49-F238E27FC236}">
                <a16:creationId xmlns:a16="http://schemas.microsoft.com/office/drawing/2014/main" id="{2ABE1108-6423-4E53-85A1-817683043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2C2D08-9E49-0C72-7961-836DF966A816}"/>
              </a:ext>
            </a:extLst>
          </p:cNvPr>
          <p:cNvSpPr>
            <a:spLocks noGrp="1"/>
          </p:cNvSpPr>
          <p:nvPr>
            <p:ph type="title"/>
          </p:nvPr>
        </p:nvSpPr>
        <p:spPr>
          <a:xfrm>
            <a:off x="4833366" y="543070"/>
            <a:ext cx="6870954" cy="1675626"/>
          </a:xfrm>
        </p:spPr>
        <p:txBody>
          <a:bodyPr vert="horz" lIns="91440" tIns="45720" rIns="91440" bIns="45720" rtlCol="0">
            <a:normAutofit/>
          </a:bodyPr>
          <a:lstStyle/>
          <a:p>
            <a:r>
              <a:rPr lang="en-US" sz="4000"/>
              <a:t>Transitions</a:t>
            </a:r>
          </a:p>
        </p:txBody>
      </p:sp>
      <p:pic>
        <p:nvPicPr>
          <p:cNvPr id="5" name="Picture 4" descr="Solo journey">
            <a:extLst>
              <a:ext uri="{FF2B5EF4-FFF2-40B4-BE49-F238E27FC236}">
                <a16:creationId xmlns:a16="http://schemas.microsoft.com/office/drawing/2014/main" id="{184BD0AC-9190-52FF-6B1D-94861A3EB068}"/>
              </a:ext>
            </a:extLst>
          </p:cNvPr>
          <p:cNvPicPr>
            <a:picLocks noChangeAspect="1"/>
          </p:cNvPicPr>
          <p:nvPr/>
        </p:nvPicPr>
        <p:blipFill rotWithShape="1">
          <a:blip r:embed="rId2"/>
          <a:srcRect t="19474" r="3" b="11607"/>
          <a:stretch/>
        </p:blipFill>
        <p:spPr>
          <a:xfrm>
            <a:off x="20" y="1"/>
            <a:ext cx="4187091" cy="2164321"/>
          </a:xfrm>
          <a:prstGeom prst="rect">
            <a:avLst/>
          </a:prstGeom>
        </p:spPr>
      </p:pic>
      <p:pic>
        <p:nvPicPr>
          <p:cNvPr id="2050" name="Picture 2" descr="Celebrating NIHR ARC West's halfway point in numbers - ARC West">
            <a:extLst>
              <a:ext uri="{FF2B5EF4-FFF2-40B4-BE49-F238E27FC236}">
                <a16:creationId xmlns:a16="http://schemas.microsoft.com/office/drawing/2014/main" id="{0742A931-30CF-5FD6-6374-35A80AACB8E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566" r="1" b="1"/>
          <a:stretch/>
        </p:blipFill>
        <p:spPr bwMode="auto">
          <a:xfrm>
            <a:off x="20" y="2342320"/>
            <a:ext cx="4187091" cy="216432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he Fire in Us Equips Us for the Fire Before Us | Run the race scripture,  Running, Chariots of fire">
            <a:extLst>
              <a:ext uri="{FF2B5EF4-FFF2-40B4-BE49-F238E27FC236}">
                <a16:creationId xmlns:a16="http://schemas.microsoft.com/office/drawing/2014/main" id="{9C2364F3-3EA9-CCDA-3794-A2AFB56E88F7}"/>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471" r="3" b="3"/>
          <a:stretch/>
        </p:blipFill>
        <p:spPr bwMode="auto">
          <a:xfrm>
            <a:off x="20" y="4693680"/>
            <a:ext cx="4187091" cy="2164321"/>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a:extLst>
              <a:ext uri="{FF2B5EF4-FFF2-40B4-BE49-F238E27FC236}">
                <a16:creationId xmlns:a16="http://schemas.microsoft.com/office/drawing/2014/main" id="{6817BE65-4B7B-E262-6EF0-1A2A8339642A}"/>
              </a:ext>
            </a:extLst>
          </p:cNvPr>
          <p:cNvSpPr>
            <a:spLocks noGrp="1"/>
          </p:cNvSpPr>
          <p:nvPr>
            <p:ph idx="1"/>
          </p:nvPr>
        </p:nvSpPr>
        <p:spPr>
          <a:xfrm>
            <a:off x="4833366" y="2399720"/>
            <a:ext cx="6870954" cy="3736507"/>
          </a:xfrm>
        </p:spPr>
        <p:txBody>
          <a:bodyPr>
            <a:normAutofit lnSpcReduction="10000"/>
          </a:bodyPr>
          <a:lstStyle/>
          <a:p>
            <a:r>
              <a:rPr lang="en-GB" sz="2000" dirty="0"/>
              <a:t>HE roles and expectations</a:t>
            </a:r>
          </a:p>
          <a:p>
            <a:r>
              <a:rPr lang="en-GB" sz="2000" dirty="0"/>
              <a:t>Learning and teaching: connections and gaps</a:t>
            </a:r>
          </a:p>
          <a:p>
            <a:r>
              <a:rPr lang="en-GB" sz="2000" dirty="0"/>
              <a:t>Growing as a student and practitioner</a:t>
            </a:r>
          </a:p>
          <a:p>
            <a:r>
              <a:rPr lang="en-GB" sz="2000" dirty="0"/>
              <a:t>Growing autonomy</a:t>
            </a:r>
          </a:p>
          <a:p>
            <a:r>
              <a:rPr lang="en-GB" sz="2000" dirty="0"/>
              <a:t>Perspective: pushing for ‘the best’</a:t>
            </a:r>
          </a:p>
          <a:p>
            <a:r>
              <a:rPr lang="en-GB" sz="2000" dirty="0"/>
              <a:t>Who am I honouring How much am I honouring?</a:t>
            </a:r>
          </a:p>
          <a:p>
            <a:r>
              <a:rPr lang="en-GB" sz="2000" dirty="0"/>
              <a:t>Asking myself: ‘Where am I at?’; ‘What do I need and want here’? How do I ensure I get that?</a:t>
            </a:r>
          </a:p>
          <a:p>
            <a:r>
              <a:rPr lang="en-GB" sz="2000" dirty="0"/>
              <a:t>‘Opening the box’ and going beyond.</a:t>
            </a:r>
          </a:p>
          <a:p>
            <a:r>
              <a:rPr lang="en-GB" sz="2000" dirty="0"/>
              <a:t>Thoughts and feelings: challenges and discussions?</a:t>
            </a:r>
          </a:p>
        </p:txBody>
      </p:sp>
    </p:spTree>
    <p:extLst>
      <p:ext uri="{BB962C8B-B14F-4D97-AF65-F5344CB8AC3E}">
        <p14:creationId xmlns:p14="http://schemas.microsoft.com/office/powerpoint/2010/main" val="3647002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9AC86-E19A-952D-D5F7-8D5CAC9D0FF3}"/>
              </a:ext>
            </a:extLst>
          </p:cNvPr>
          <p:cNvSpPr>
            <a:spLocks noGrp="1"/>
          </p:cNvSpPr>
          <p:nvPr>
            <p:ph type="title"/>
          </p:nvPr>
        </p:nvSpPr>
        <p:spPr>
          <a:xfrm>
            <a:off x="481013" y="3752849"/>
            <a:ext cx="3290887" cy="2452687"/>
          </a:xfrm>
        </p:spPr>
        <p:txBody>
          <a:bodyPr anchor="ctr">
            <a:normAutofit/>
          </a:bodyPr>
          <a:lstStyle/>
          <a:p>
            <a:r>
              <a:rPr lang="en-GB" sz="3600"/>
              <a:t>Alternative Practices</a:t>
            </a:r>
          </a:p>
        </p:txBody>
      </p:sp>
      <p:pic>
        <p:nvPicPr>
          <p:cNvPr id="3074" name="Picture 2">
            <a:extLst>
              <a:ext uri="{FF2B5EF4-FFF2-40B4-BE49-F238E27FC236}">
                <a16:creationId xmlns:a16="http://schemas.microsoft.com/office/drawing/2014/main" id="{80196B51-1C4B-0E6F-3375-8692B9358D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967" b="12777"/>
          <a:stretch/>
        </p:blipFill>
        <p:spPr bwMode="auto">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a:noFill/>
          <a:extLst>
            <a:ext uri="{909E8E84-426E-40DD-AFC4-6F175D3DCCD1}">
              <a14:hiddenFill xmlns:a14="http://schemas.microsoft.com/office/drawing/2010/main">
                <a:solidFill>
                  <a:srgbClr val="FFFFFF"/>
                </a:solidFill>
              </a14:hiddenFill>
            </a:ext>
          </a:extLst>
        </p:spPr>
      </p:pic>
      <p:sp>
        <p:nvSpPr>
          <p:cNvPr id="3078" name="Content Placeholder 3077">
            <a:extLst>
              <a:ext uri="{FF2B5EF4-FFF2-40B4-BE49-F238E27FC236}">
                <a16:creationId xmlns:a16="http://schemas.microsoft.com/office/drawing/2014/main" id="{3C1FDDFD-18CE-0717-50AF-8CE1A6D41359}"/>
              </a:ext>
            </a:extLst>
          </p:cNvPr>
          <p:cNvSpPr>
            <a:spLocks noGrp="1"/>
          </p:cNvSpPr>
          <p:nvPr>
            <p:ph idx="1"/>
          </p:nvPr>
        </p:nvSpPr>
        <p:spPr>
          <a:xfrm>
            <a:off x="4223982" y="3752850"/>
            <a:ext cx="7485413" cy="2452687"/>
          </a:xfrm>
        </p:spPr>
        <p:txBody>
          <a:bodyPr anchor="ctr">
            <a:normAutofit/>
          </a:bodyPr>
          <a:lstStyle/>
          <a:p>
            <a:r>
              <a:rPr lang="en-US" sz="1800" dirty="0"/>
              <a:t>What makes a good alternative practice?</a:t>
            </a:r>
          </a:p>
          <a:p>
            <a:r>
              <a:rPr lang="en-US" sz="1800" dirty="0"/>
              <a:t>Sufficiently alternative experience</a:t>
            </a:r>
          </a:p>
          <a:p>
            <a:r>
              <a:rPr lang="en-US" sz="1800" dirty="0"/>
              <a:t>Stretch and challenge</a:t>
            </a:r>
          </a:p>
          <a:p>
            <a:r>
              <a:rPr lang="en-US" sz="1800" dirty="0"/>
              <a:t>Opportunity to demonstrate competence</a:t>
            </a:r>
          </a:p>
          <a:p>
            <a:r>
              <a:rPr lang="en-US" sz="1800" dirty="0"/>
              <a:t>Pragmatics and practicalities</a:t>
            </a:r>
          </a:p>
          <a:p>
            <a:r>
              <a:rPr lang="en-US" sz="1800" dirty="0"/>
              <a:t>Thoughts/explorations?</a:t>
            </a:r>
          </a:p>
          <a:p>
            <a:endParaRPr lang="en-US" sz="1800" dirty="0"/>
          </a:p>
        </p:txBody>
      </p:sp>
    </p:spTree>
    <p:extLst>
      <p:ext uri="{BB962C8B-B14F-4D97-AF65-F5344CB8AC3E}">
        <p14:creationId xmlns:p14="http://schemas.microsoft.com/office/powerpoint/2010/main" val="3353144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7" name="Rectangle 4106">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Plan, Objective, Strategy, Goal, Process">
            <a:extLst>
              <a:ext uri="{FF2B5EF4-FFF2-40B4-BE49-F238E27FC236}">
                <a16:creationId xmlns:a16="http://schemas.microsoft.com/office/drawing/2014/main" id="{CD4EBAA0-B17E-3A38-2807-7852D48508CB}"/>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2242" b="13489"/>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E3FB1A8-4BF7-CCFC-8AE8-FC173FAB6C96}"/>
              </a:ext>
            </a:extLst>
          </p:cNvPr>
          <p:cNvSpPr>
            <a:spLocks noGrp="1"/>
          </p:cNvSpPr>
          <p:nvPr>
            <p:ph type="title"/>
          </p:nvPr>
        </p:nvSpPr>
        <p:spPr>
          <a:xfrm>
            <a:off x="838201" y="1065862"/>
            <a:ext cx="3313164" cy="4726276"/>
          </a:xfrm>
        </p:spPr>
        <p:txBody>
          <a:bodyPr>
            <a:normAutofit/>
          </a:bodyPr>
          <a:lstStyle/>
          <a:p>
            <a:pPr algn="r"/>
            <a:r>
              <a:rPr lang="en-GB" sz="4000">
                <a:solidFill>
                  <a:srgbClr val="FFFFFF"/>
                </a:solidFill>
              </a:rPr>
              <a:t>Alternative Practices</a:t>
            </a:r>
          </a:p>
        </p:txBody>
      </p:sp>
      <p:cxnSp>
        <p:nvCxnSpPr>
          <p:cNvPr id="4109" name="Straight Connector 4108">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4102" name="Content Placeholder 4101">
            <a:extLst>
              <a:ext uri="{FF2B5EF4-FFF2-40B4-BE49-F238E27FC236}">
                <a16:creationId xmlns:a16="http://schemas.microsoft.com/office/drawing/2014/main" id="{4D58904C-1F97-28E0-FCC8-927913B8BE24}"/>
              </a:ext>
            </a:extLst>
          </p:cNvPr>
          <p:cNvSpPr>
            <a:spLocks noGrp="1"/>
          </p:cNvSpPr>
          <p:nvPr>
            <p:ph idx="1"/>
          </p:nvPr>
        </p:nvSpPr>
        <p:spPr>
          <a:xfrm>
            <a:off x="5155379" y="1065862"/>
            <a:ext cx="5744685" cy="4726276"/>
          </a:xfrm>
        </p:spPr>
        <p:txBody>
          <a:bodyPr anchor="ctr">
            <a:normAutofit/>
          </a:bodyPr>
          <a:lstStyle/>
          <a:p>
            <a:r>
              <a:rPr lang="en-US" sz="2000" dirty="0">
                <a:solidFill>
                  <a:srgbClr val="FFFFFF"/>
                </a:solidFill>
              </a:rPr>
              <a:t>Scope out options – engage your Practice Tutor in planning</a:t>
            </a:r>
          </a:p>
          <a:p>
            <a:r>
              <a:rPr lang="en-US" sz="2000" dirty="0">
                <a:solidFill>
                  <a:srgbClr val="FFFFFF"/>
                </a:solidFill>
              </a:rPr>
              <a:t>Approach organisations – scope out learning opportunities against your developmental needs/stretch/meeting competences.</a:t>
            </a:r>
          </a:p>
          <a:p>
            <a:r>
              <a:rPr lang="en-US" sz="2000" dirty="0">
                <a:solidFill>
                  <a:srgbClr val="FFFFFF"/>
                </a:solidFill>
              </a:rPr>
              <a:t>When matched, complete Alt. Practice proposal form. PT and PM to agree.</a:t>
            </a:r>
          </a:p>
          <a:p>
            <a:r>
              <a:rPr lang="en-US" sz="2000" dirty="0">
                <a:solidFill>
                  <a:srgbClr val="FFFFFF"/>
                </a:solidFill>
              </a:rPr>
              <a:t>Negotiate learning agreement in line with Role Description</a:t>
            </a:r>
          </a:p>
          <a:p>
            <a:r>
              <a:rPr lang="en-US" sz="2000" dirty="0">
                <a:solidFill>
                  <a:srgbClr val="FFFFFF"/>
                </a:solidFill>
              </a:rPr>
              <a:t>Three Way Meeting with PT/Alt. LM</a:t>
            </a:r>
          </a:p>
          <a:p>
            <a:r>
              <a:rPr lang="en-US" sz="2000" dirty="0">
                <a:solidFill>
                  <a:srgbClr val="FFFFFF"/>
                </a:solidFill>
              </a:rPr>
              <a:t>Practice, learn, reflect</a:t>
            </a:r>
          </a:p>
          <a:p>
            <a:r>
              <a:rPr lang="en-US" sz="2000" dirty="0">
                <a:solidFill>
                  <a:srgbClr val="FFFFFF"/>
                </a:solidFill>
              </a:rPr>
              <a:t>Evaluation including Alt. LM’s formal evaluation of your practice using assessment form.</a:t>
            </a:r>
          </a:p>
          <a:p>
            <a:pPr lvl="1"/>
            <a:r>
              <a:rPr lang="en-US" sz="1600" dirty="0">
                <a:solidFill>
                  <a:srgbClr val="FFFFFF"/>
                </a:solidFill>
              </a:rPr>
              <a:t>See </a:t>
            </a:r>
            <a:r>
              <a:rPr lang="en-US" sz="1600" dirty="0" err="1">
                <a:solidFill>
                  <a:srgbClr val="FFFFFF"/>
                </a:solidFill>
              </a:rPr>
              <a:t>MyCYM</a:t>
            </a:r>
            <a:r>
              <a:rPr lang="en-US" sz="1600" dirty="0">
                <a:solidFill>
                  <a:srgbClr val="FFFFFF"/>
                </a:solidFill>
              </a:rPr>
              <a:t> for relevant documentation. </a:t>
            </a:r>
          </a:p>
        </p:txBody>
      </p:sp>
    </p:spTree>
    <p:extLst>
      <p:ext uri="{BB962C8B-B14F-4D97-AF65-F5344CB8AC3E}">
        <p14:creationId xmlns:p14="http://schemas.microsoft.com/office/powerpoint/2010/main" val="2415642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24">
            <a:extLst>
              <a:ext uri="{FF2B5EF4-FFF2-40B4-BE49-F238E27FC236}">
                <a16:creationId xmlns:a16="http://schemas.microsoft.com/office/drawing/2014/main" id="{7FEAE179-C525-48F3-AD47-0E9E2B6F2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0113FE-0227-2BB5-7817-295DBCAC4E63}"/>
              </a:ext>
            </a:extLst>
          </p:cNvPr>
          <p:cNvSpPr>
            <a:spLocks noGrp="1"/>
          </p:cNvSpPr>
          <p:nvPr>
            <p:ph type="title"/>
          </p:nvPr>
        </p:nvSpPr>
        <p:spPr>
          <a:xfrm>
            <a:off x="517889" y="4883544"/>
            <a:ext cx="3876086" cy="1556907"/>
          </a:xfrm>
        </p:spPr>
        <p:txBody>
          <a:bodyPr anchor="ctr">
            <a:normAutofit/>
          </a:bodyPr>
          <a:lstStyle/>
          <a:p>
            <a:r>
              <a:rPr lang="en-GB" sz="3200"/>
              <a:t>Exploring Competence 2: Leadership and Management</a:t>
            </a:r>
          </a:p>
        </p:txBody>
      </p:sp>
      <p:sp>
        <p:nvSpPr>
          <p:cNvPr id="38" name="Rectangle 26">
            <a:extLst>
              <a:ext uri="{FF2B5EF4-FFF2-40B4-BE49-F238E27FC236}">
                <a16:creationId xmlns:a16="http://schemas.microsoft.com/office/drawing/2014/main" id="{95C8260E-968F-44E8-A823-ABB431311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8658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8">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89" y="0"/>
            <a:ext cx="11231745" cy="458818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olourful pins linked with threads">
            <a:extLst>
              <a:ext uri="{FF2B5EF4-FFF2-40B4-BE49-F238E27FC236}">
                <a16:creationId xmlns:a16="http://schemas.microsoft.com/office/drawing/2014/main" id="{F001FD68-ACBB-C86F-AE26-6BEE94FE7003}"/>
              </a:ext>
            </a:extLst>
          </p:cNvPr>
          <p:cNvPicPr>
            <a:picLocks noChangeAspect="1"/>
          </p:cNvPicPr>
          <p:nvPr/>
        </p:nvPicPr>
        <p:blipFill rotWithShape="1">
          <a:blip r:embed="rId2"/>
          <a:srcRect t="15232" b="28676"/>
          <a:stretch/>
        </p:blipFill>
        <p:spPr>
          <a:xfrm>
            <a:off x="959205" y="364142"/>
            <a:ext cx="10369645" cy="3867993"/>
          </a:xfrm>
          <a:prstGeom prst="rect">
            <a:avLst/>
          </a:prstGeom>
        </p:spPr>
      </p:pic>
      <p:sp>
        <p:nvSpPr>
          <p:cNvPr id="40" name="Rectangle 30">
            <a:extLst>
              <a:ext uri="{FF2B5EF4-FFF2-40B4-BE49-F238E27FC236}">
                <a16:creationId xmlns:a16="http://schemas.microsoft.com/office/drawing/2014/main" id="{FE43805F-24A6-46A4-B19B-54F283473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001107" y="5661132"/>
            <a:ext cx="1463040"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8D8AABA-35AC-B931-4772-F8C10A8DF7BB}"/>
              </a:ext>
            </a:extLst>
          </p:cNvPr>
          <p:cNvSpPr>
            <a:spLocks noGrp="1"/>
          </p:cNvSpPr>
          <p:nvPr>
            <p:ph idx="1"/>
          </p:nvPr>
        </p:nvSpPr>
        <p:spPr>
          <a:xfrm>
            <a:off x="5162719" y="4374292"/>
            <a:ext cx="6586915" cy="2066159"/>
          </a:xfrm>
        </p:spPr>
        <p:txBody>
          <a:bodyPr anchor="ctr">
            <a:normAutofit/>
          </a:bodyPr>
          <a:lstStyle/>
          <a:p>
            <a:r>
              <a:rPr lang="en-GB" sz="1600" dirty="0"/>
              <a:t>What do these ideas mean to you?</a:t>
            </a:r>
          </a:p>
          <a:p>
            <a:r>
              <a:rPr lang="en-GB" sz="1600" dirty="0"/>
              <a:t>Connections and delineations? </a:t>
            </a:r>
          </a:p>
          <a:p>
            <a:r>
              <a:rPr lang="en-GB" sz="1600" dirty="0"/>
              <a:t>Theologies, theories and practices (module learning)</a:t>
            </a:r>
          </a:p>
          <a:p>
            <a:r>
              <a:rPr lang="en-GB" sz="1600" dirty="0"/>
              <a:t>What does this look like in the context of my organisation and own practice?</a:t>
            </a:r>
          </a:p>
          <a:p>
            <a:r>
              <a:rPr lang="en-GB" sz="1600" dirty="0"/>
              <a:t>What room might I need to negotiate?</a:t>
            </a:r>
          </a:p>
        </p:txBody>
      </p:sp>
    </p:spTree>
    <p:extLst>
      <p:ext uri="{BB962C8B-B14F-4D97-AF65-F5344CB8AC3E}">
        <p14:creationId xmlns:p14="http://schemas.microsoft.com/office/powerpoint/2010/main" val="15694444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4c4b328-820f-466b-8733-1f573be9b78f" xsi:nil="true"/>
    <_ModernAudienceTargetUserField xmlns="e0bd7028-744d-43e1-8f42-5ed22b982e10">
      <UserInfo>
        <DisplayName/>
        <AccountId xsi:nil="true"/>
        <AccountType/>
      </UserInfo>
    </_ModernAudienceTargetUserField>
    <lcf76f155ced4ddcb4097134ff3c332f xmlns="e0bd7028-744d-43e1-8f42-5ed22b982e1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25C3D06E6AC54E93030A204909D5FA" ma:contentTypeVersion="18" ma:contentTypeDescription="Create a new document." ma:contentTypeScope="" ma:versionID="4969f51f6703fd566e4b531ec9b1ffde">
  <xsd:schema xmlns:xsd="http://www.w3.org/2001/XMLSchema" xmlns:xs="http://www.w3.org/2001/XMLSchema" xmlns:p="http://schemas.microsoft.com/office/2006/metadata/properties" xmlns:ns2="e0bd7028-744d-43e1-8f42-5ed22b982e10" xmlns:ns3="94c4b328-820f-466b-8733-1f573be9b78f" targetNamespace="http://schemas.microsoft.com/office/2006/metadata/properties" ma:root="true" ma:fieldsID="f86fca6549f3138e8ffa5cd2aa3fa1ab" ns2:_="" ns3:_="">
    <xsd:import namespace="e0bd7028-744d-43e1-8f42-5ed22b982e10"/>
    <xsd:import namespace="94c4b328-820f-466b-8733-1f573be9b78f"/>
    <xsd:element name="properties">
      <xsd:complexType>
        <xsd:sequence>
          <xsd:element name="documentManagement">
            <xsd:complexType>
              <xsd:all>
                <xsd:element ref="ns2:MediaServiceMetadata" minOccurs="0"/>
                <xsd:element ref="ns2:MediaServiceFastMetadata" minOccurs="0"/>
                <xsd:element ref="ns2:_ModernAudienceTargetUserField" minOccurs="0"/>
                <xsd:element ref="ns2:_ModernAudienceAadObjectIds"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bd7028-744d-43e1-8f42-5ed22b982e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ModernAudienceTargetUserField" ma:index="10" nillable="true" ma:displayName="Audience" ma:list="UserInfo" ma:SharePointGroup="0" ma:internalName="_ModernAudienceTargetUserField"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ModernAudienceAadObjectIds" ma:index="11" nillable="true" ma:displayName="AudienceIds" ma:list="{05187641-37d7-41fa-a4ad-87e426ce5842}" ma:internalName="_ModernAudienceAadObjectIds" ma:readOnly="true" ma:showField="_AadObjectIdForUser" ma:web="94c4b328-820f-466b-8733-1f573be9b78f">
      <xsd:complexType>
        <xsd:complexContent>
          <xsd:extension base="dms:MultiChoiceLookup">
            <xsd:sequence>
              <xsd:element name="Value" type="dms:Lookup" maxOccurs="unbounded" minOccurs="0" nillable="true"/>
            </xsd:sequence>
          </xsd:extension>
        </xsd:complexContent>
      </xsd:complex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efeb2f65-6cbc-4468-bb97-676203e8254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c4b328-820f-466b-8733-1f573be9b78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eb70bae-86f8-43fe-a642-2c3bea25a71c}" ma:internalName="TaxCatchAll" ma:showField="CatchAllData" ma:web="94c4b328-820f-466b-8733-1f573be9b7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E545D2-736A-45F8-A1E6-DFF33CA78FCC}">
  <ds:schemaRefs>
    <ds:schemaRef ds:uri="http://purl.org/dc/dcmitype/"/>
    <ds:schemaRef ds:uri="http://schemas.openxmlformats.org/package/2006/metadata/core-properties"/>
    <ds:schemaRef ds:uri="http://schemas.microsoft.com/office/infopath/2007/PartnerControls"/>
    <ds:schemaRef ds:uri="http://schemas.microsoft.com/office/2006/metadata/properties"/>
    <ds:schemaRef ds:uri="http://schemas.microsoft.com/office/2006/documentManagement/types"/>
    <ds:schemaRef ds:uri="94c4b328-820f-466b-8733-1f573be9b78f"/>
    <ds:schemaRef ds:uri="http://www.w3.org/XML/1998/namespace"/>
    <ds:schemaRef ds:uri="http://purl.org/dc/elements/1.1/"/>
    <ds:schemaRef ds:uri="http://purl.org/dc/terms/"/>
    <ds:schemaRef ds:uri="e0bd7028-744d-43e1-8f42-5ed22b982e10"/>
  </ds:schemaRefs>
</ds:datastoreItem>
</file>

<file path=customXml/itemProps2.xml><?xml version="1.0" encoding="utf-8"?>
<ds:datastoreItem xmlns:ds="http://schemas.openxmlformats.org/officeDocument/2006/customXml" ds:itemID="{69DB36D7-FA7F-478E-8EEE-6D4175D94A83}">
  <ds:schemaRefs>
    <ds:schemaRef ds:uri="http://schemas.microsoft.com/sharepoint/v3/contenttype/forms"/>
  </ds:schemaRefs>
</ds:datastoreItem>
</file>

<file path=customXml/itemProps3.xml><?xml version="1.0" encoding="utf-8"?>
<ds:datastoreItem xmlns:ds="http://schemas.openxmlformats.org/officeDocument/2006/customXml" ds:itemID="{9406AAB1-218A-43C5-84A1-E98D6E4EDE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bd7028-744d-43e1-8f42-5ed22b982e10"/>
    <ds:schemaRef ds:uri="94c4b328-820f-466b-8733-1f573be9b7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985</Words>
  <Application>Microsoft Office PowerPoint</Application>
  <PresentationFormat>Widescreen</PresentationFormat>
  <Paragraphs>95</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Professional Formation Group</vt:lpstr>
      <vt:lpstr>PFG</vt:lpstr>
      <vt:lpstr>Campus Committee</vt:lpstr>
      <vt:lpstr>Campus Committee</vt:lpstr>
      <vt:lpstr>PowerPoint Presentation</vt:lpstr>
      <vt:lpstr>Transitions</vt:lpstr>
      <vt:lpstr>Alternative Practices</vt:lpstr>
      <vt:lpstr>Alternative Practices</vt:lpstr>
      <vt:lpstr>Exploring Competence 2: Leadership and Management</vt:lpstr>
      <vt:lpstr>Competence 2: Leadership and Management</vt:lpstr>
      <vt:lpstr>Exploring the task</vt:lpstr>
      <vt:lpstr>Exploring the task (Practice Handbook p.27ff)</vt:lpstr>
      <vt:lpstr>What, then should we explore?</vt:lpstr>
      <vt:lpstr>Tutorials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Graham Bright</dc:creator>
  <cp:lastModifiedBy>Graham Bright</cp:lastModifiedBy>
  <cp:revision>2</cp:revision>
  <dcterms:created xsi:type="dcterms:W3CDTF">2023-01-03T11:16:47Z</dcterms:created>
  <dcterms:modified xsi:type="dcterms:W3CDTF">2023-01-10T08:17:37Z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0x0101003925C3D06E6AC54E93030A204909D5FA</vt:lpwstr>
  </property>
  <property fmtid="{D5CDD505-2E9C-101B-9397-08002B2CF9AE}" pid="3" name="MediaServiceImageTags">
    <vt:lpwstr/>
  </property>
</Properties>
</file>